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59" r:id="rId6"/>
    <p:sldId id="258" r:id="rId7"/>
    <p:sldId id="260" r:id="rId8"/>
    <p:sldId id="263" r:id="rId9"/>
    <p:sldId id="264" r:id="rId10"/>
    <p:sldId id="265" r:id="rId11"/>
    <p:sldId id="266" r:id="rId12"/>
    <p:sldId id="269" r:id="rId13"/>
    <p:sldId id="267" r:id="rId14"/>
    <p:sldId id="268" r:id="rId15"/>
    <p:sldId id="270" r:id="rId16"/>
    <p:sldId id="277" r:id="rId17"/>
    <p:sldId id="271" r:id="rId18"/>
    <p:sldId id="272" r:id="rId19"/>
    <p:sldId id="275" r:id="rId20"/>
    <p:sldId id="279" r:id="rId21"/>
    <p:sldId id="280" r:id="rId22"/>
    <p:sldId id="274" r:id="rId23"/>
    <p:sldId id="273" r:id="rId24"/>
    <p:sldId id="276" r:id="rId2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CA6D-7C95-4E23-8845-143D2F1ED399}" type="datetimeFigureOut">
              <a:rPr lang="es-ES" smtClean="0"/>
              <a:pPr/>
              <a:t>17/08/2012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551A-EAEC-4F2B-AD67-30F21C042AD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CA6D-7C95-4E23-8845-143D2F1ED399}" type="datetimeFigureOut">
              <a:rPr lang="es-ES" smtClean="0"/>
              <a:pPr/>
              <a:t>17/08/2012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551A-EAEC-4F2B-AD67-30F21C042AD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CA6D-7C95-4E23-8845-143D2F1ED399}" type="datetimeFigureOut">
              <a:rPr lang="es-ES" smtClean="0"/>
              <a:pPr/>
              <a:t>17/08/2012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551A-EAEC-4F2B-AD67-30F21C042AD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CA6D-7C95-4E23-8845-143D2F1ED399}" type="datetimeFigureOut">
              <a:rPr lang="es-ES" smtClean="0"/>
              <a:pPr/>
              <a:t>17/08/2012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551A-EAEC-4F2B-AD67-30F21C042AD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CA6D-7C95-4E23-8845-143D2F1ED399}" type="datetimeFigureOut">
              <a:rPr lang="es-ES" smtClean="0"/>
              <a:pPr/>
              <a:t>17/08/2012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551A-EAEC-4F2B-AD67-30F21C042AD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CA6D-7C95-4E23-8845-143D2F1ED399}" type="datetimeFigureOut">
              <a:rPr lang="es-ES" smtClean="0"/>
              <a:pPr/>
              <a:t>17/08/2012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551A-EAEC-4F2B-AD67-30F21C042AD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CA6D-7C95-4E23-8845-143D2F1ED399}" type="datetimeFigureOut">
              <a:rPr lang="es-ES" smtClean="0"/>
              <a:pPr/>
              <a:t>17/08/2012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551A-EAEC-4F2B-AD67-30F21C042AD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CA6D-7C95-4E23-8845-143D2F1ED399}" type="datetimeFigureOut">
              <a:rPr lang="es-ES" smtClean="0"/>
              <a:pPr/>
              <a:t>17/08/2012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551A-EAEC-4F2B-AD67-30F21C042AD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CA6D-7C95-4E23-8845-143D2F1ED399}" type="datetimeFigureOut">
              <a:rPr lang="es-ES" smtClean="0"/>
              <a:pPr/>
              <a:t>17/08/2012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551A-EAEC-4F2B-AD67-30F21C042AD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CA6D-7C95-4E23-8845-143D2F1ED399}" type="datetimeFigureOut">
              <a:rPr lang="es-ES" smtClean="0"/>
              <a:pPr/>
              <a:t>17/08/2012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551A-EAEC-4F2B-AD67-30F21C042AD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CA6D-7C95-4E23-8845-143D2F1ED399}" type="datetimeFigureOut">
              <a:rPr lang="es-ES" smtClean="0"/>
              <a:pPr/>
              <a:t>17/08/2012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551A-EAEC-4F2B-AD67-30F21C042AD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9CA6D-7C95-4E23-8845-143D2F1ED399}" type="datetimeFigureOut">
              <a:rPr lang="es-ES" smtClean="0"/>
              <a:pPr/>
              <a:t>17/08/2012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3551A-EAEC-4F2B-AD67-30F21C042AD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tel:+32%202%20646%202923" TargetMode="External"/><Relationship Id="rId2" Type="http://schemas.openxmlformats.org/officeDocument/2006/relationships/hyperlink" Target="tel:+32%202%20646%202626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lsa.org/" TargetMode="External"/><Relationship Id="rId4" Type="http://schemas.openxmlformats.org/officeDocument/2006/relationships/hyperlink" Target="http://../Local%20Settings/Temp/bat/elsa@elsa.org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elsavalladolid.jimdo.com/" TargetMode="External"/><Relationship Id="rId2" Type="http://schemas.openxmlformats.org/officeDocument/2006/relationships/hyperlink" Target="mailto:elsa.valladolid.lg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ELS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7141" y="2048204"/>
            <a:ext cx="8747348" cy="289276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solidFill>
                  <a:schemeClr val="tx2"/>
                </a:solidFill>
              </a:rPr>
              <a:t>PRÁCTICAS PROFESIONALES (STEP)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>
                <a:solidFill>
                  <a:schemeClr val="tx2"/>
                </a:solidFill>
              </a:rPr>
              <a:t>Prácticas en despachos de abogados y empresas de </a:t>
            </a:r>
            <a:r>
              <a:rPr lang="es-ES" b="1" dirty="0" smtClean="0">
                <a:solidFill>
                  <a:schemeClr val="tx2"/>
                </a:solidFill>
              </a:rPr>
              <a:t>otros países de Europa</a:t>
            </a:r>
            <a:r>
              <a:rPr lang="es-ES" dirty="0" smtClean="0">
                <a:solidFill>
                  <a:schemeClr val="tx2"/>
                </a:solidFill>
              </a:rPr>
              <a:t>.</a:t>
            </a:r>
          </a:p>
          <a:p>
            <a:pPr lvl="1" algn="just"/>
            <a:r>
              <a:rPr lang="es-ES" dirty="0" smtClean="0">
                <a:solidFill>
                  <a:schemeClr val="tx2"/>
                </a:solidFill>
              </a:rPr>
              <a:t>Pueden ser remuneradas o no remuneradas.</a:t>
            </a:r>
          </a:p>
          <a:p>
            <a:pPr lvl="1" algn="just"/>
            <a:r>
              <a:rPr lang="es-ES" dirty="0" smtClean="0">
                <a:solidFill>
                  <a:schemeClr val="tx2"/>
                </a:solidFill>
              </a:rPr>
              <a:t>Para estudiantes o graduados en Derecho socios de ELSA.</a:t>
            </a:r>
          </a:p>
          <a:p>
            <a:pPr lvl="1" algn="just"/>
            <a:r>
              <a:rPr lang="es-ES" dirty="0" smtClean="0">
                <a:solidFill>
                  <a:schemeClr val="tx2"/>
                </a:solidFill>
              </a:rPr>
              <a:t>El inglés es imprescindible y puede ser necesario el conocimiento de otros idiomas.</a:t>
            </a:r>
          </a:p>
          <a:p>
            <a:pPr lvl="1" algn="just"/>
            <a:r>
              <a:rPr lang="es-ES" dirty="0" smtClean="0">
                <a:solidFill>
                  <a:schemeClr val="tx2"/>
                </a:solidFill>
              </a:rPr>
              <a:t>La duración puede ser desde un mes a 6 meses.</a:t>
            </a:r>
          </a:p>
          <a:p>
            <a:pPr lvl="1" algn="just"/>
            <a:r>
              <a:rPr lang="es-ES" dirty="0" smtClean="0">
                <a:solidFill>
                  <a:schemeClr val="tx2"/>
                </a:solidFill>
              </a:rPr>
              <a:t>Es necesario someterse a un proceso de selección.</a:t>
            </a:r>
            <a:endParaRPr lang="es-E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2"/>
                </a:solidFill>
              </a:rPr>
              <a:t>PRESIDENCIA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>
                <a:solidFill>
                  <a:schemeClr val="tx2"/>
                </a:solidFill>
              </a:rPr>
              <a:t>Se encarga de </a:t>
            </a:r>
            <a:r>
              <a:rPr lang="es-ES" b="1" dirty="0" smtClean="0">
                <a:solidFill>
                  <a:schemeClr val="tx2"/>
                </a:solidFill>
              </a:rPr>
              <a:t>representar</a:t>
            </a:r>
            <a:r>
              <a:rPr lang="es-ES" dirty="0" smtClean="0">
                <a:solidFill>
                  <a:schemeClr val="tx2"/>
                </a:solidFill>
              </a:rPr>
              <a:t> a ELSA, </a:t>
            </a:r>
            <a:r>
              <a:rPr lang="es-ES" b="1" dirty="0" smtClean="0">
                <a:solidFill>
                  <a:schemeClr val="tx2"/>
                </a:solidFill>
              </a:rPr>
              <a:t>coordinar</a:t>
            </a:r>
            <a:r>
              <a:rPr lang="es-ES" dirty="0" smtClean="0">
                <a:solidFill>
                  <a:schemeClr val="tx2"/>
                </a:solidFill>
              </a:rPr>
              <a:t> las áreas de trabajo, fomentar y mantener las </a:t>
            </a:r>
            <a:r>
              <a:rPr lang="es-ES" b="1" dirty="0" smtClean="0">
                <a:solidFill>
                  <a:schemeClr val="tx2"/>
                </a:solidFill>
              </a:rPr>
              <a:t>relaciones exteriores</a:t>
            </a:r>
            <a:r>
              <a:rPr lang="es-ES" dirty="0" smtClean="0">
                <a:solidFill>
                  <a:schemeClr val="tx2"/>
                </a:solidFill>
              </a:rPr>
              <a:t> de la asociación y de buscar vías de </a:t>
            </a:r>
            <a:r>
              <a:rPr lang="es-ES" b="1" dirty="0" smtClean="0">
                <a:solidFill>
                  <a:schemeClr val="tx2"/>
                </a:solidFill>
              </a:rPr>
              <a:t>financiación</a:t>
            </a:r>
            <a:r>
              <a:rPr lang="es-ES" dirty="0" smtClean="0">
                <a:solidFill>
                  <a:schemeClr val="tx2"/>
                </a:solidFill>
              </a:rPr>
              <a:t>.</a:t>
            </a:r>
            <a:endParaRPr lang="es-E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2"/>
                </a:solidFill>
              </a:rPr>
              <a:t>SECRETARÍA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>
                <a:solidFill>
                  <a:schemeClr val="tx2"/>
                </a:solidFill>
              </a:rPr>
              <a:t>Se encarga de gestionar las </a:t>
            </a:r>
            <a:r>
              <a:rPr lang="es-ES" b="1" dirty="0" smtClean="0">
                <a:solidFill>
                  <a:schemeClr val="tx2"/>
                </a:solidFill>
              </a:rPr>
              <a:t>relaciones internas </a:t>
            </a:r>
            <a:r>
              <a:rPr lang="es-ES" dirty="0" smtClean="0">
                <a:solidFill>
                  <a:schemeClr val="tx2"/>
                </a:solidFill>
              </a:rPr>
              <a:t>informando a los socios de las oportunidades que ofrece ELSA, de captar </a:t>
            </a:r>
            <a:r>
              <a:rPr lang="es-ES" b="1" dirty="0" smtClean="0">
                <a:solidFill>
                  <a:schemeClr val="tx2"/>
                </a:solidFill>
              </a:rPr>
              <a:t>nuevos socios </a:t>
            </a:r>
            <a:r>
              <a:rPr lang="es-ES" dirty="0" smtClean="0">
                <a:solidFill>
                  <a:schemeClr val="tx2"/>
                </a:solidFill>
              </a:rPr>
              <a:t>y de solicitar créditos de libre configuración y aulas para las actividades y eventos de ELSA.</a:t>
            </a:r>
            <a:endParaRPr lang="es-E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2"/>
                </a:solidFill>
              </a:rPr>
              <a:t>TESORERÍA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>
                <a:solidFill>
                  <a:schemeClr val="tx2"/>
                </a:solidFill>
              </a:rPr>
              <a:t>Se encarga de </a:t>
            </a:r>
            <a:r>
              <a:rPr lang="es-ES" b="1" dirty="0" smtClean="0">
                <a:solidFill>
                  <a:schemeClr val="tx2"/>
                </a:solidFill>
              </a:rPr>
              <a:t>administrar</a:t>
            </a:r>
            <a:r>
              <a:rPr lang="es-ES" dirty="0" smtClean="0">
                <a:solidFill>
                  <a:schemeClr val="tx2"/>
                </a:solidFill>
              </a:rPr>
              <a:t> los </a:t>
            </a:r>
            <a:r>
              <a:rPr lang="es-ES" b="1" dirty="0" smtClean="0">
                <a:solidFill>
                  <a:schemeClr val="tx2"/>
                </a:solidFill>
              </a:rPr>
              <a:t>fondos</a:t>
            </a:r>
            <a:r>
              <a:rPr lang="es-ES" dirty="0" smtClean="0">
                <a:solidFill>
                  <a:schemeClr val="tx2"/>
                </a:solidFill>
              </a:rPr>
              <a:t> de </a:t>
            </a:r>
            <a:r>
              <a:rPr lang="es-ES" b="1" dirty="0" smtClean="0">
                <a:solidFill>
                  <a:schemeClr val="tx2"/>
                </a:solidFill>
              </a:rPr>
              <a:t>financiación</a:t>
            </a:r>
            <a:r>
              <a:rPr lang="es-ES" dirty="0" smtClean="0">
                <a:solidFill>
                  <a:schemeClr val="tx2"/>
                </a:solidFill>
              </a:rPr>
              <a:t> de la asociación: cuotas de los socios, cuotas de las actividades y eventos, subvenciones, etc.</a:t>
            </a:r>
            <a:endParaRPr lang="es-E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2"/>
                </a:solidFill>
              </a:rPr>
              <a:t>MARKETING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>
                <a:solidFill>
                  <a:schemeClr val="tx2"/>
                </a:solidFill>
              </a:rPr>
              <a:t>Se encarga de dar </a:t>
            </a:r>
            <a:r>
              <a:rPr lang="es-ES" b="1" dirty="0" smtClean="0">
                <a:solidFill>
                  <a:schemeClr val="tx2"/>
                </a:solidFill>
              </a:rPr>
              <a:t>publicidad</a:t>
            </a:r>
            <a:r>
              <a:rPr lang="es-ES" dirty="0" smtClean="0">
                <a:solidFill>
                  <a:schemeClr val="tx2"/>
                </a:solidFill>
              </a:rPr>
              <a:t> a la asociación a través de las redes sociales de ELSA y creando materiales audiovisuales, carteles, trípticos, etc.</a:t>
            </a:r>
            <a:endParaRPr lang="es-E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2"/>
                </a:solidFill>
              </a:rPr>
              <a:t>TOMA DE DECISIONES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s-ES" dirty="0" smtClean="0">
                <a:solidFill>
                  <a:schemeClr val="tx2"/>
                </a:solidFill>
              </a:rPr>
              <a:t>ELSA funciona en </a:t>
            </a:r>
            <a:r>
              <a:rPr lang="es-ES" b="1" dirty="0" smtClean="0">
                <a:solidFill>
                  <a:schemeClr val="tx2"/>
                </a:solidFill>
              </a:rPr>
              <a:t>tres niveles: local, nacional e internacional.</a:t>
            </a:r>
          </a:p>
          <a:p>
            <a:pPr algn="just"/>
            <a:r>
              <a:rPr lang="es-ES" dirty="0" smtClean="0">
                <a:solidFill>
                  <a:schemeClr val="tx2"/>
                </a:solidFill>
              </a:rPr>
              <a:t>En cada nivel existe una </a:t>
            </a:r>
            <a:r>
              <a:rPr lang="es-ES" b="1" dirty="0" smtClean="0">
                <a:solidFill>
                  <a:schemeClr val="tx2"/>
                </a:solidFill>
              </a:rPr>
              <a:t>Junta Directiva </a:t>
            </a:r>
            <a:r>
              <a:rPr lang="es-ES" dirty="0" smtClean="0">
                <a:solidFill>
                  <a:schemeClr val="tx2"/>
                </a:solidFill>
              </a:rPr>
              <a:t>formada por estudiantes de Derecho que representa a los socios y organiza actividades en las que todos puedan participar y que se renueva cada año.</a:t>
            </a:r>
          </a:p>
          <a:p>
            <a:pPr algn="just"/>
            <a:r>
              <a:rPr lang="es-ES" b="1" dirty="0" smtClean="0">
                <a:solidFill>
                  <a:schemeClr val="tx2"/>
                </a:solidFill>
              </a:rPr>
              <a:t>Cada año </a:t>
            </a:r>
            <a:r>
              <a:rPr lang="es-ES" dirty="0" smtClean="0">
                <a:solidFill>
                  <a:schemeClr val="tx2"/>
                </a:solidFill>
              </a:rPr>
              <a:t>tienen lugar </a:t>
            </a:r>
            <a:r>
              <a:rPr lang="es-ES" b="1" dirty="0" smtClean="0">
                <a:solidFill>
                  <a:schemeClr val="tx2"/>
                </a:solidFill>
              </a:rPr>
              <a:t>dos asambleas nacionales (NCM) </a:t>
            </a:r>
            <a:r>
              <a:rPr lang="es-ES" dirty="0" smtClean="0">
                <a:solidFill>
                  <a:schemeClr val="tx2"/>
                </a:solidFill>
              </a:rPr>
              <a:t>y </a:t>
            </a:r>
            <a:r>
              <a:rPr lang="es-ES" b="1" dirty="0" smtClean="0">
                <a:solidFill>
                  <a:schemeClr val="tx2"/>
                </a:solidFill>
              </a:rPr>
              <a:t>dos asambleas internacionales (ICM) en otoño y primavera</a:t>
            </a:r>
            <a:r>
              <a:rPr lang="es-ES" dirty="0" smtClean="0">
                <a:solidFill>
                  <a:schemeClr val="tx2"/>
                </a:solidFill>
              </a:rPr>
              <a:t>, en las que se elige a la nueva junta directivas nacional e internacional y se toman decisiones relevantes para la asociación sobre los Estatutos -normas que rigen la asociación- y la organización de actividades y eventos.</a:t>
            </a:r>
            <a:endParaRPr lang="es-E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2"/>
                </a:solidFill>
              </a:rPr>
              <a:t>IBERIAN FRESHERS CAMP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>
                <a:solidFill>
                  <a:schemeClr val="tx2"/>
                </a:solidFill>
              </a:rPr>
              <a:t>Evento entre </a:t>
            </a:r>
            <a:r>
              <a:rPr lang="es-ES" b="1" dirty="0" smtClean="0">
                <a:solidFill>
                  <a:schemeClr val="tx2"/>
                </a:solidFill>
              </a:rPr>
              <a:t>ELSA España y ELSA Portugal</a:t>
            </a:r>
            <a:r>
              <a:rPr lang="es-ES" dirty="0" smtClean="0">
                <a:solidFill>
                  <a:schemeClr val="tx2"/>
                </a:solidFill>
              </a:rPr>
              <a:t>. </a:t>
            </a:r>
          </a:p>
          <a:p>
            <a:r>
              <a:rPr lang="es-ES" dirty="0">
                <a:solidFill>
                  <a:schemeClr val="tx2"/>
                </a:solidFill>
              </a:rPr>
              <a:t>S</a:t>
            </a:r>
            <a:r>
              <a:rPr lang="es-ES" dirty="0" smtClean="0">
                <a:solidFill>
                  <a:schemeClr val="tx2"/>
                </a:solidFill>
              </a:rPr>
              <a:t>e </a:t>
            </a:r>
            <a:r>
              <a:rPr lang="es-ES" dirty="0">
                <a:solidFill>
                  <a:schemeClr val="tx2"/>
                </a:solidFill>
              </a:rPr>
              <a:t>realiza </a:t>
            </a:r>
            <a:r>
              <a:rPr lang="es-ES" b="1" dirty="0">
                <a:solidFill>
                  <a:schemeClr val="tx2"/>
                </a:solidFill>
              </a:rPr>
              <a:t>cada año </a:t>
            </a:r>
            <a:r>
              <a:rPr lang="es-ES" dirty="0">
                <a:solidFill>
                  <a:schemeClr val="tx2"/>
                </a:solidFill>
              </a:rPr>
              <a:t>en el mes de </a:t>
            </a:r>
            <a:r>
              <a:rPr lang="es-ES" b="1" dirty="0" smtClean="0">
                <a:solidFill>
                  <a:schemeClr val="tx2"/>
                </a:solidFill>
              </a:rPr>
              <a:t>octubre </a:t>
            </a:r>
            <a:r>
              <a:rPr lang="es-ES" dirty="0" smtClean="0">
                <a:solidFill>
                  <a:schemeClr val="tx2"/>
                </a:solidFill>
              </a:rPr>
              <a:t>en un lugar de España o Portugal. </a:t>
            </a:r>
          </a:p>
          <a:p>
            <a:r>
              <a:rPr lang="es-ES" dirty="0" smtClean="0">
                <a:solidFill>
                  <a:schemeClr val="tx2"/>
                </a:solidFill>
              </a:rPr>
              <a:t>La finalidad es </a:t>
            </a:r>
            <a:r>
              <a:rPr lang="es-ES" b="1" dirty="0">
                <a:solidFill>
                  <a:schemeClr val="tx2"/>
                </a:solidFill>
              </a:rPr>
              <a:t>dar a conocer ELSA a los nuevos miembros</a:t>
            </a:r>
            <a:r>
              <a:rPr lang="es-ES" dirty="0">
                <a:solidFill>
                  <a:schemeClr val="tx2"/>
                </a:solidFill>
              </a:rPr>
              <a:t> mediante formación, diversión y el contacto con socios de distintas nacionalidades, edades y trayectoria en </a:t>
            </a:r>
            <a:r>
              <a:rPr lang="es-ES" dirty="0" smtClean="0">
                <a:solidFill>
                  <a:schemeClr val="tx2"/>
                </a:solidFill>
              </a:rPr>
              <a:t>ELSA, así como promover las relaciones entre España y Portugal de cara a compartir actividades que se vienen realizando y crear </a:t>
            </a:r>
            <a:r>
              <a:rPr lang="es-ES" b="1" dirty="0" smtClean="0">
                <a:solidFill>
                  <a:schemeClr val="tx2"/>
                </a:solidFill>
              </a:rPr>
              <a:t>proyectos conjuntos</a:t>
            </a:r>
            <a:r>
              <a:rPr lang="es-ES" dirty="0" smtClean="0">
                <a:solidFill>
                  <a:schemeClr val="tx2"/>
                </a:solidFill>
              </a:rPr>
              <a:t>.</a:t>
            </a:r>
            <a:r>
              <a:rPr lang="es-ES" dirty="0">
                <a:solidFill>
                  <a:schemeClr val="tx2"/>
                </a:solidFill>
              </a:rPr>
              <a:t> 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  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2"/>
                </a:solidFill>
              </a:rPr>
              <a:t>RELACIONES INSTITUCIONALES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s-ES" b="1" dirty="0">
                <a:solidFill>
                  <a:schemeClr val="tx2"/>
                </a:solidFill>
              </a:rPr>
              <a:t>ELSA</a:t>
            </a:r>
            <a:r>
              <a:rPr lang="es-ES" dirty="0">
                <a:solidFill>
                  <a:schemeClr val="tx2"/>
                </a:solidFill>
              </a:rPr>
              <a:t> es </a:t>
            </a:r>
            <a:r>
              <a:rPr lang="es-ES" b="1" dirty="0">
                <a:solidFill>
                  <a:schemeClr val="tx2"/>
                </a:solidFill>
              </a:rPr>
              <a:t>miembro consultivo </a:t>
            </a:r>
            <a:r>
              <a:rPr lang="es-ES" dirty="0">
                <a:solidFill>
                  <a:schemeClr val="tx2"/>
                </a:solidFill>
              </a:rPr>
              <a:t>de los </a:t>
            </a:r>
            <a:r>
              <a:rPr lang="es-ES" b="1" dirty="0">
                <a:solidFill>
                  <a:schemeClr val="tx2"/>
                </a:solidFill>
              </a:rPr>
              <a:t>Organismos Internacionales</a:t>
            </a:r>
            <a:r>
              <a:rPr lang="es-ES" dirty="0">
                <a:solidFill>
                  <a:schemeClr val="tx2"/>
                </a:solidFill>
              </a:rPr>
              <a:t>: </a:t>
            </a:r>
            <a:r>
              <a:rPr lang="es-ES" b="1" dirty="0">
                <a:solidFill>
                  <a:schemeClr val="tx2"/>
                </a:solidFill>
              </a:rPr>
              <a:t>ECOSOC , UNCITRAL , UNESCO , ACNUR, ICC , UNHCHR , UNRISD , ILO , WIPO , WTO , ICRC , Parlamento Europeo y Consejo de Europa</a:t>
            </a:r>
            <a:r>
              <a:rPr lang="es-ES" dirty="0">
                <a:solidFill>
                  <a:schemeClr val="tx2"/>
                </a:solidFill>
              </a:rPr>
              <a:t> , entre otros</a:t>
            </a:r>
            <a:r>
              <a:rPr lang="es-ES" dirty="0" smtClean="0">
                <a:solidFill>
                  <a:schemeClr val="tx2"/>
                </a:solidFill>
              </a:rPr>
              <a:t>.</a:t>
            </a:r>
            <a:endParaRPr lang="es-ES" dirty="0">
              <a:solidFill>
                <a:schemeClr val="tx2"/>
              </a:solidFill>
            </a:endParaRPr>
          </a:p>
          <a:p>
            <a:pPr algn="just"/>
            <a:r>
              <a:rPr lang="es-ES" dirty="0">
                <a:solidFill>
                  <a:schemeClr val="tx2"/>
                </a:solidFill>
              </a:rPr>
              <a:t>Asimismo, </a:t>
            </a:r>
            <a:r>
              <a:rPr lang="es-ES" b="1" dirty="0">
                <a:solidFill>
                  <a:schemeClr val="tx2"/>
                </a:solidFill>
              </a:rPr>
              <a:t>ELSA coopera </a:t>
            </a:r>
            <a:r>
              <a:rPr lang="es-ES" dirty="0">
                <a:solidFill>
                  <a:schemeClr val="tx2"/>
                </a:solidFill>
              </a:rPr>
              <a:t>con otras </a:t>
            </a:r>
            <a:r>
              <a:rPr lang="es-ES" b="1" dirty="0">
                <a:solidFill>
                  <a:schemeClr val="tx2"/>
                </a:solidFill>
              </a:rPr>
              <a:t>organizaciones homólogas</a:t>
            </a:r>
            <a:r>
              <a:rPr lang="es-ES" dirty="0">
                <a:solidFill>
                  <a:schemeClr val="tx2"/>
                </a:solidFill>
              </a:rPr>
              <a:t> en </a:t>
            </a:r>
            <a:r>
              <a:rPr lang="es-ES" b="1" dirty="0">
                <a:solidFill>
                  <a:schemeClr val="tx2"/>
                </a:solidFill>
              </a:rPr>
              <a:t>Canadá y EEUU </a:t>
            </a:r>
            <a:r>
              <a:rPr lang="es-ES" dirty="0">
                <a:solidFill>
                  <a:schemeClr val="tx2"/>
                </a:solidFill>
              </a:rPr>
              <a:t>(ILSA), en </a:t>
            </a:r>
            <a:r>
              <a:rPr lang="es-ES" b="1" dirty="0">
                <a:solidFill>
                  <a:schemeClr val="tx2"/>
                </a:solidFill>
              </a:rPr>
              <a:t>Latinoamérica</a:t>
            </a:r>
            <a:r>
              <a:rPr lang="es-ES" dirty="0">
                <a:solidFill>
                  <a:schemeClr val="tx2"/>
                </a:solidFill>
              </a:rPr>
              <a:t> (Consejo Latinoamericano de estudiosos del derecho Internacional y Constitucional), en </a:t>
            </a:r>
            <a:r>
              <a:rPr lang="es-ES" b="1" dirty="0">
                <a:solidFill>
                  <a:schemeClr val="tx2"/>
                </a:solidFill>
              </a:rPr>
              <a:t>África </a:t>
            </a:r>
            <a:r>
              <a:rPr lang="es-ES" dirty="0">
                <a:solidFill>
                  <a:schemeClr val="tx2"/>
                </a:solidFill>
              </a:rPr>
              <a:t>(AFLSA) y en </a:t>
            </a:r>
            <a:r>
              <a:rPr lang="es-ES" b="1" dirty="0">
                <a:solidFill>
                  <a:schemeClr val="tx2"/>
                </a:solidFill>
              </a:rPr>
              <a:t>Asia</a:t>
            </a:r>
            <a:r>
              <a:rPr lang="es-ES" dirty="0">
                <a:solidFill>
                  <a:schemeClr val="tx2"/>
                </a:solidFill>
              </a:rPr>
              <a:t> (ALSA</a:t>
            </a:r>
            <a:r>
              <a:rPr lang="es-ES" dirty="0" smtClean="0">
                <a:solidFill>
                  <a:schemeClr val="tx2"/>
                </a:solidFill>
              </a:rPr>
              <a:t>).</a:t>
            </a:r>
          </a:p>
          <a:p>
            <a:pPr algn="just"/>
            <a:r>
              <a:rPr lang="es-ES" dirty="0" smtClean="0">
                <a:solidFill>
                  <a:schemeClr val="tx2"/>
                </a:solidFill>
              </a:rPr>
              <a:t>El idioma oficial de trabajo es el </a:t>
            </a:r>
            <a:r>
              <a:rPr lang="es-ES" b="1" dirty="0" smtClean="0">
                <a:solidFill>
                  <a:schemeClr val="tx2"/>
                </a:solidFill>
              </a:rPr>
              <a:t>INGLÉS</a:t>
            </a:r>
            <a:r>
              <a:rPr lang="es-ES" dirty="0" smtClean="0">
                <a:solidFill>
                  <a:schemeClr val="tx2"/>
                </a:solidFill>
              </a:rPr>
              <a:t>.</a:t>
            </a:r>
            <a:endParaRPr lang="es-ES" dirty="0">
              <a:solidFill>
                <a:schemeClr val="tx2"/>
              </a:solidFill>
            </a:endParaRPr>
          </a:p>
          <a:p>
            <a:endParaRPr lang="es-E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2"/>
                </a:solidFill>
              </a:rPr>
              <a:t>DELEGACIONES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>
                <a:solidFill>
                  <a:schemeClr val="tx2"/>
                </a:solidFill>
              </a:rPr>
              <a:t>Una de las oportunidades que ofrece ELSA gracias a sus relaciones institucionales es la de ir como </a:t>
            </a:r>
            <a:r>
              <a:rPr lang="es-ES" b="1" dirty="0" smtClean="0">
                <a:solidFill>
                  <a:schemeClr val="tx2"/>
                </a:solidFill>
              </a:rPr>
              <a:t>Delegado</a:t>
            </a:r>
            <a:r>
              <a:rPr lang="es-ES" dirty="0" smtClean="0">
                <a:solidFill>
                  <a:schemeClr val="tx2"/>
                </a:solidFill>
              </a:rPr>
              <a:t> representando a </a:t>
            </a:r>
            <a:r>
              <a:rPr lang="es-ES" b="1" dirty="0" smtClean="0">
                <a:solidFill>
                  <a:schemeClr val="tx2"/>
                </a:solidFill>
              </a:rPr>
              <a:t>ELSA</a:t>
            </a:r>
            <a:r>
              <a:rPr lang="es-ES" dirty="0" smtClean="0">
                <a:solidFill>
                  <a:schemeClr val="tx2"/>
                </a:solidFill>
              </a:rPr>
              <a:t> en sesiones de trabajo de </a:t>
            </a:r>
            <a:r>
              <a:rPr lang="es-ES" b="1" dirty="0" smtClean="0">
                <a:solidFill>
                  <a:schemeClr val="tx2"/>
                </a:solidFill>
              </a:rPr>
              <a:t>organizaciones internacionales</a:t>
            </a:r>
            <a:r>
              <a:rPr lang="es-ES" dirty="0" smtClean="0">
                <a:solidFill>
                  <a:schemeClr val="tx2"/>
                </a:solidFill>
              </a:rPr>
              <a:t>, con el objeto de promover la asociación, ampliar las relaciones institucionales y los proyectos de ELSA y trasladar el trabajo de las organizaciones internacionales a todos los socios de ELSA.</a:t>
            </a:r>
            <a:endParaRPr lang="es-E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2"/>
                </a:solidFill>
              </a:rPr>
              <a:t>PATRONES DE ELSA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chemeClr val="tx2"/>
                </a:solidFill>
              </a:rPr>
              <a:t>MADRINA:</a:t>
            </a:r>
          </a:p>
          <a:p>
            <a:pPr lvl="1" algn="just"/>
            <a:r>
              <a:rPr lang="en-US" dirty="0" err="1" smtClean="0">
                <a:solidFill>
                  <a:schemeClr val="tx2"/>
                </a:solidFill>
              </a:rPr>
              <a:t>Marraine</a:t>
            </a:r>
            <a:r>
              <a:rPr lang="en-US" dirty="0" smtClean="0">
                <a:solidFill>
                  <a:schemeClr val="tx2"/>
                </a:solidFill>
              </a:rPr>
              <a:t> – </a:t>
            </a:r>
            <a:r>
              <a:rPr lang="en-US" dirty="0" err="1" smtClean="0">
                <a:solidFill>
                  <a:schemeClr val="tx2"/>
                </a:solidFill>
              </a:rPr>
              <a:t>Secretaria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General del </a:t>
            </a:r>
            <a:r>
              <a:rPr lang="en-US" b="1" dirty="0" err="1" smtClean="0">
                <a:solidFill>
                  <a:schemeClr val="tx2"/>
                </a:solidFill>
              </a:rPr>
              <a:t>Consejo</a:t>
            </a:r>
            <a:r>
              <a:rPr lang="en-US" b="1" dirty="0" smtClean="0">
                <a:solidFill>
                  <a:schemeClr val="tx2"/>
                </a:solidFill>
              </a:rPr>
              <a:t> de </a:t>
            </a:r>
            <a:r>
              <a:rPr lang="en-US" b="1" dirty="0" err="1" smtClean="0">
                <a:solidFill>
                  <a:schemeClr val="tx2"/>
                </a:solidFill>
              </a:rPr>
              <a:t>Europa</a:t>
            </a:r>
            <a:r>
              <a:rPr lang="en-US" b="1" dirty="0" smtClean="0">
                <a:solidFill>
                  <a:schemeClr val="tx2"/>
                </a:solidFill>
              </a:rPr>
              <a:t>,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Ms</a:t>
            </a:r>
            <a:r>
              <a:rPr lang="en-US" b="1" dirty="0">
                <a:solidFill>
                  <a:schemeClr val="tx2"/>
                </a:solidFill>
              </a:rPr>
              <a:t>. Maud de </a:t>
            </a:r>
            <a:r>
              <a:rPr lang="en-US" b="1" dirty="0" smtClean="0">
                <a:solidFill>
                  <a:schemeClr val="tx2"/>
                </a:solidFill>
              </a:rPr>
              <a:t>Boer-</a:t>
            </a:r>
            <a:r>
              <a:rPr lang="en-US" b="1" dirty="0" err="1" smtClean="0">
                <a:solidFill>
                  <a:schemeClr val="tx2"/>
                </a:solidFill>
              </a:rPr>
              <a:t>Buquicchio</a:t>
            </a:r>
            <a:endParaRPr lang="en-US" b="1" dirty="0" smtClean="0">
              <a:solidFill>
                <a:schemeClr val="tx2"/>
              </a:solidFill>
            </a:endParaRPr>
          </a:p>
          <a:p>
            <a:pPr lvl="1" algn="just">
              <a:buNone/>
            </a:pPr>
            <a:endParaRPr lang="en-US" dirty="0">
              <a:solidFill>
                <a:schemeClr val="tx2"/>
              </a:solidFill>
            </a:endParaRPr>
          </a:p>
          <a:p>
            <a:pPr algn="just"/>
            <a:r>
              <a:rPr lang="en-US" dirty="0" smtClean="0">
                <a:solidFill>
                  <a:schemeClr val="tx2"/>
                </a:solidFill>
              </a:rPr>
              <a:t>PADRINO:</a:t>
            </a:r>
            <a:endParaRPr lang="en-US" dirty="0">
              <a:solidFill>
                <a:schemeClr val="tx2"/>
              </a:solidFill>
            </a:endParaRPr>
          </a:p>
          <a:p>
            <a:pPr lvl="1" algn="just"/>
            <a:r>
              <a:rPr lang="es-ES" dirty="0" err="1" smtClean="0">
                <a:solidFill>
                  <a:schemeClr val="tx2"/>
                </a:solidFill>
              </a:rPr>
              <a:t>Professor</a:t>
            </a:r>
            <a:r>
              <a:rPr lang="es-ES" dirty="0" smtClean="0">
                <a:solidFill>
                  <a:schemeClr val="tx2"/>
                </a:solidFill>
              </a:rPr>
              <a:t> </a:t>
            </a:r>
            <a:r>
              <a:rPr lang="es-ES" b="1" dirty="0">
                <a:solidFill>
                  <a:schemeClr val="tx2"/>
                </a:solidFill>
              </a:rPr>
              <a:t>Chang-fa </a:t>
            </a:r>
            <a:r>
              <a:rPr lang="es-ES" b="1" dirty="0" smtClean="0">
                <a:solidFill>
                  <a:schemeClr val="tx2"/>
                </a:solidFill>
              </a:rPr>
              <a:t>Lo </a:t>
            </a:r>
            <a:r>
              <a:rPr lang="es-ES" dirty="0" smtClean="0">
                <a:solidFill>
                  <a:schemeClr val="tx2"/>
                </a:solidFill>
              </a:rPr>
              <a:t>– Miembro de la </a:t>
            </a:r>
            <a:r>
              <a:rPr lang="es-ES" b="1" dirty="0" smtClean="0">
                <a:solidFill>
                  <a:schemeClr val="tx2"/>
                </a:solidFill>
              </a:rPr>
              <a:t>Organización Mundial del Comercio.</a:t>
            </a:r>
            <a:endParaRPr lang="es-ES" b="1" dirty="0">
              <a:solidFill>
                <a:schemeClr val="tx2"/>
              </a:solidFill>
            </a:endParaRPr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2"/>
                </a:solidFill>
              </a:rPr>
              <a:t>¿QUÉ ES ELSA?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 smtClean="0">
                <a:solidFill>
                  <a:schemeClr val="tx2"/>
                </a:solidFill>
              </a:rPr>
              <a:t>ELSA es la </a:t>
            </a:r>
            <a:r>
              <a:rPr lang="es-ES" b="1" dirty="0" smtClean="0">
                <a:solidFill>
                  <a:schemeClr val="tx2"/>
                </a:solidFill>
              </a:rPr>
              <a:t>mayor asociación europea de estudiantes de Derecho</a:t>
            </a:r>
            <a:r>
              <a:rPr lang="es-ES" dirty="0" smtClean="0">
                <a:solidFill>
                  <a:schemeClr val="tx2"/>
                </a:solidFill>
              </a:rPr>
              <a:t>; internacional</a:t>
            </a:r>
            <a:r>
              <a:rPr lang="es-ES" dirty="0">
                <a:solidFill>
                  <a:schemeClr val="tx2"/>
                </a:solidFill>
              </a:rPr>
              <a:t>, </a:t>
            </a:r>
            <a:r>
              <a:rPr lang="es-ES" b="1" dirty="0">
                <a:solidFill>
                  <a:schemeClr val="tx2"/>
                </a:solidFill>
              </a:rPr>
              <a:t>apolítica</a:t>
            </a:r>
            <a:r>
              <a:rPr lang="es-ES" dirty="0">
                <a:solidFill>
                  <a:schemeClr val="tx2"/>
                </a:solidFill>
              </a:rPr>
              <a:t>, aconfesional, independiente y </a:t>
            </a:r>
            <a:r>
              <a:rPr lang="es-ES" b="1" dirty="0">
                <a:solidFill>
                  <a:schemeClr val="tx2"/>
                </a:solidFill>
              </a:rPr>
              <a:t>sin ánimo de lucro</a:t>
            </a:r>
            <a:r>
              <a:rPr lang="es-ES" b="1" dirty="0" smtClean="0">
                <a:solidFill>
                  <a:schemeClr val="tx2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2"/>
                </a:solidFill>
              </a:rPr>
              <a:t>SYNERGY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Synergy </a:t>
            </a:r>
            <a:r>
              <a:rPr lang="en-US" dirty="0" err="1" smtClean="0">
                <a:solidFill>
                  <a:schemeClr val="tx2"/>
                </a:solidFill>
              </a:rPr>
              <a:t>es</a:t>
            </a:r>
            <a:r>
              <a:rPr lang="en-US" dirty="0" smtClean="0">
                <a:solidFill>
                  <a:schemeClr val="tx2"/>
                </a:solidFill>
              </a:rPr>
              <a:t> la </a:t>
            </a:r>
            <a:r>
              <a:rPr lang="en-US" dirty="0" err="1" smtClean="0">
                <a:solidFill>
                  <a:schemeClr val="tx2"/>
                </a:solidFill>
              </a:rPr>
              <a:t>revista</a:t>
            </a:r>
            <a:r>
              <a:rPr lang="en-US" dirty="0" smtClean="0">
                <a:solidFill>
                  <a:schemeClr val="tx2"/>
                </a:solidFill>
              </a:rPr>
              <a:t> de ELSA International.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10.000 </a:t>
            </a:r>
            <a:r>
              <a:rPr lang="en-US" dirty="0" err="1" smtClean="0">
                <a:solidFill>
                  <a:schemeClr val="tx2"/>
                </a:solidFill>
              </a:rPr>
              <a:t>copias</a:t>
            </a:r>
            <a:r>
              <a:rPr lang="en-US" dirty="0" smtClean="0">
                <a:solidFill>
                  <a:schemeClr val="tx2"/>
                </a:solidFill>
              </a:rPr>
              <a:t> son </a:t>
            </a:r>
            <a:r>
              <a:rPr lang="en-US" dirty="0" err="1" smtClean="0">
                <a:solidFill>
                  <a:schemeClr val="tx2"/>
                </a:solidFill>
              </a:rPr>
              <a:t>distribuidas</a:t>
            </a:r>
            <a:r>
              <a:rPr lang="en-US" dirty="0" smtClean="0">
                <a:solidFill>
                  <a:schemeClr val="tx2"/>
                </a:solidFill>
              </a:rPr>
              <a:t> en </a:t>
            </a:r>
            <a:r>
              <a:rPr lang="en-US" dirty="0" err="1" smtClean="0">
                <a:solidFill>
                  <a:schemeClr val="tx2"/>
                </a:solidFill>
              </a:rPr>
              <a:t>todas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las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facultades</a:t>
            </a:r>
            <a:r>
              <a:rPr lang="en-US" dirty="0" smtClean="0">
                <a:solidFill>
                  <a:schemeClr val="tx2"/>
                </a:solidFill>
              </a:rPr>
              <a:t> e </a:t>
            </a:r>
            <a:r>
              <a:rPr lang="en-US" dirty="0" err="1" smtClean="0">
                <a:solidFill>
                  <a:schemeClr val="tx2"/>
                </a:solidFill>
              </a:rPr>
              <a:t>instituciones</a:t>
            </a:r>
            <a:r>
              <a:rPr lang="en-US" dirty="0" smtClean="0">
                <a:solidFill>
                  <a:schemeClr val="tx2"/>
                </a:solidFill>
              </a:rPr>
              <a:t> de </a:t>
            </a:r>
            <a:r>
              <a:rPr lang="en-US" dirty="0" err="1" smtClean="0">
                <a:solidFill>
                  <a:schemeClr val="tx2"/>
                </a:solidFill>
              </a:rPr>
              <a:t>Europa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donde</a:t>
            </a:r>
            <a:r>
              <a:rPr lang="en-US" dirty="0" smtClean="0">
                <a:solidFill>
                  <a:schemeClr val="tx2"/>
                </a:solidFill>
              </a:rPr>
              <a:t> ELSA </a:t>
            </a:r>
            <a:r>
              <a:rPr lang="en-US" dirty="0" err="1" smtClean="0">
                <a:solidFill>
                  <a:schemeClr val="tx2"/>
                </a:solidFill>
              </a:rPr>
              <a:t>tiene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representación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 Synergy </a:t>
            </a:r>
            <a:r>
              <a:rPr lang="en-US" dirty="0" err="1" smtClean="0">
                <a:solidFill>
                  <a:schemeClr val="tx2"/>
                </a:solidFill>
              </a:rPr>
              <a:t>contiene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artículos</a:t>
            </a:r>
            <a:r>
              <a:rPr lang="en-US" dirty="0" smtClean="0">
                <a:solidFill>
                  <a:schemeClr val="tx2"/>
                </a:solidFill>
              </a:rPr>
              <a:t> de </a:t>
            </a:r>
            <a:r>
              <a:rPr lang="en-US" dirty="0" err="1" smtClean="0">
                <a:solidFill>
                  <a:schemeClr val="tx2"/>
                </a:solidFill>
              </a:rPr>
              <a:t>socios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err="1" smtClean="0">
                <a:solidFill>
                  <a:schemeClr val="tx2"/>
                </a:solidFill>
              </a:rPr>
              <a:t>miembros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err="1" smtClean="0">
                <a:solidFill>
                  <a:schemeClr val="tx2"/>
                </a:solidFill>
              </a:rPr>
              <a:t>instituciones</a:t>
            </a:r>
            <a:r>
              <a:rPr lang="en-US" dirty="0" smtClean="0">
                <a:solidFill>
                  <a:schemeClr val="tx2"/>
                </a:solidFill>
              </a:rPr>
              <a:t> y </a:t>
            </a:r>
            <a:r>
              <a:rPr lang="en-US" dirty="0" err="1" smtClean="0">
                <a:solidFill>
                  <a:schemeClr val="tx2"/>
                </a:solidFill>
              </a:rPr>
              <a:t>académicos</a:t>
            </a:r>
            <a:r>
              <a:rPr lang="en-US" dirty="0" smtClean="0">
                <a:solidFill>
                  <a:schemeClr val="tx2"/>
                </a:solidFill>
              </a:rPr>
              <a:t>.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La </a:t>
            </a:r>
            <a:r>
              <a:rPr lang="en-US" dirty="0" err="1" smtClean="0">
                <a:solidFill>
                  <a:schemeClr val="tx2"/>
                </a:solidFill>
              </a:rPr>
              <a:t>primera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edición</a:t>
            </a:r>
            <a:r>
              <a:rPr lang="en-US" dirty="0" smtClean="0">
                <a:solidFill>
                  <a:schemeClr val="tx2"/>
                </a:solidFill>
              </a:rPr>
              <a:t> data de 1987. Se publican dos </a:t>
            </a:r>
            <a:r>
              <a:rPr lang="en-US" dirty="0" err="1" smtClean="0">
                <a:solidFill>
                  <a:schemeClr val="tx2"/>
                </a:solidFill>
              </a:rPr>
              <a:t>ediciones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cada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año</a:t>
            </a:r>
            <a:r>
              <a:rPr lang="en-US" dirty="0" smtClean="0">
                <a:solidFill>
                  <a:schemeClr val="tx2"/>
                </a:solidFill>
              </a:rPr>
              <a:t>, en </a:t>
            </a:r>
            <a:r>
              <a:rPr lang="en-US" dirty="0" err="1" smtClean="0">
                <a:solidFill>
                  <a:schemeClr val="tx2"/>
                </a:solidFill>
              </a:rPr>
              <a:t>otoño</a:t>
            </a:r>
            <a:r>
              <a:rPr lang="en-US" dirty="0" smtClean="0">
                <a:solidFill>
                  <a:schemeClr val="tx2"/>
                </a:solidFill>
              </a:rPr>
              <a:t> y primavera.</a:t>
            </a:r>
            <a:endParaRPr lang="es-E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ELS – </a:t>
            </a:r>
            <a:r>
              <a:rPr lang="en-US" dirty="0" err="1" smtClean="0">
                <a:solidFill>
                  <a:schemeClr val="tx2"/>
                </a:solidFill>
              </a:rPr>
              <a:t>Sociedad</a:t>
            </a:r>
            <a:r>
              <a:rPr lang="en-US" dirty="0" smtClean="0">
                <a:solidFill>
                  <a:schemeClr val="tx2"/>
                </a:solidFill>
              </a:rPr>
              <a:t> de </a:t>
            </a:r>
            <a:r>
              <a:rPr lang="en-US" dirty="0" err="1" smtClean="0">
                <a:solidFill>
                  <a:schemeClr val="tx2"/>
                </a:solidFill>
              </a:rPr>
              <a:t>Juristas</a:t>
            </a:r>
            <a:r>
              <a:rPr lang="en-US" dirty="0" smtClean="0">
                <a:solidFill>
                  <a:schemeClr val="tx2"/>
                </a:solidFill>
              </a:rPr>
              <a:t> de ELSA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s-ES" sz="8000" dirty="0" smtClean="0">
                <a:solidFill>
                  <a:schemeClr val="tx2"/>
                </a:solidFill>
                <a:latin typeface="+mj-lt"/>
                <a:ea typeface="Verdana" pitchFamily="34" charset="0"/>
                <a:cs typeface="Verdana" pitchFamily="34" charset="0"/>
              </a:rPr>
              <a:t>Fundada en 1991, </a:t>
            </a:r>
            <a:r>
              <a:rPr lang="es-ES" sz="8000" b="1" dirty="0" smtClean="0">
                <a:solidFill>
                  <a:schemeClr val="tx2"/>
                </a:solidFill>
                <a:latin typeface="+mj-lt"/>
                <a:ea typeface="Verdana" pitchFamily="34" charset="0"/>
                <a:cs typeface="Verdana" pitchFamily="34" charset="0"/>
              </a:rPr>
              <a:t>ELS </a:t>
            </a:r>
            <a:r>
              <a:rPr lang="es-ES" sz="8000" dirty="0" smtClean="0">
                <a:solidFill>
                  <a:schemeClr val="tx2"/>
                </a:solidFill>
                <a:latin typeface="+mj-lt"/>
                <a:ea typeface="Verdana" pitchFamily="34" charset="0"/>
                <a:cs typeface="Verdana" pitchFamily="34" charset="0"/>
              </a:rPr>
              <a:t>- </a:t>
            </a:r>
            <a:r>
              <a:rPr lang="es-ES" sz="8000" dirty="0" err="1" smtClean="0">
                <a:solidFill>
                  <a:schemeClr val="tx2"/>
                </a:solidFill>
                <a:latin typeface="+mj-lt"/>
                <a:ea typeface="Verdana" pitchFamily="34" charset="0"/>
                <a:cs typeface="Verdana" pitchFamily="34" charset="0"/>
              </a:rPr>
              <a:t>The</a:t>
            </a:r>
            <a:r>
              <a:rPr lang="es-ES" sz="8000" dirty="0" smtClean="0">
                <a:solidFill>
                  <a:schemeClr val="tx2"/>
                </a:solidFill>
                <a:latin typeface="+mj-lt"/>
                <a:ea typeface="Verdana" pitchFamily="34" charset="0"/>
                <a:cs typeface="Verdana" pitchFamily="34" charset="0"/>
              </a:rPr>
              <a:t> ELSA </a:t>
            </a:r>
            <a:r>
              <a:rPr lang="es-ES" sz="8000" dirty="0" err="1" smtClean="0">
                <a:solidFill>
                  <a:schemeClr val="tx2"/>
                </a:solidFill>
                <a:latin typeface="+mj-lt"/>
                <a:ea typeface="Verdana" pitchFamily="34" charset="0"/>
                <a:cs typeface="Verdana" pitchFamily="34" charset="0"/>
              </a:rPr>
              <a:t>Lawyers</a:t>
            </a:r>
            <a:r>
              <a:rPr lang="es-ES" sz="8000" dirty="0" smtClean="0">
                <a:solidFill>
                  <a:schemeClr val="tx2"/>
                </a:solidFill>
                <a:latin typeface="+mj-lt"/>
                <a:ea typeface="Verdana" pitchFamily="34" charset="0"/>
                <a:cs typeface="Verdana" pitchFamily="34" charset="0"/>
              </a:rPr>
              <a:t> </a:t>
            </a:r>
            <a:r>
              <a:rPr lang="es-ES" sz="8000" dirty="0" err="1" smtClean="0">
                <a:solidFill>
                  <a:schemeClr val="tx2"/>
                </a:solidFill>
                <a:latin typeface="+mj-lt"/>
                <a:ea typeface="Verdana" pitchFamily="34" charset="0"/>
                <a:cs typeface="Verdana" pitchFamily="34" charset="0"/>
              </a:rPr>
              <a:t>Society</a:t>
            </a:r>
            <a:r>
              <a:rPr lang="es-ES" sz="8000" dirty="0" smtClean="0">
                <a:solidFill>
                  <a:schemeClr val="tx2"/>
                </a:solidFill>
                <a:latin typeface="+mj-lt"/>
                <a:ea typeface="Verdana" pitchFamily="34" charset="0"/>
                <a:cs typeface="Verdana" pitchFamily="34" charset="0"/>
              </a:rPr>
              <a:t> o Sociedad de Juristas de ELSA- es la asociación internacional de ex-miembros de </a:t>
            </a:r>
            <a:r>
              <a:rPr lang="es-ES" sz="8000" b="1" dirty="0" smtClean="0">
                <a:solidFill>
                  <a:schemeClr val="tx2"/>
                </a:solidFill>
                <a:latin typeface="+mj-lt"/>
                <a:ea typeface="Verdana" pitchFamily="34" charset="0"/>
                <a:cs typeface="Verdana" pitchFamily="34" charset="0"/>
              </a:rPr>
              <a:t>ELSA</a:t>
            </a:r>
            <a:r>
              <a:rPr lang="es-ES" sz="8000" dirty="0" smtClean="0">
                <a:solidFill>
                  <a:schemeClr val="tx2"/>
                </a:solidFill>
                <a:latin typeface="+mj-lt"/>
                <a:ea typeface="Verdana" pitchFamily="34" charset="0"/>
                <a:cs typeface="Verdana" pitchFamily="34" charset="0"/>
              </a:rPr>
              <a:t> - </a:t>
            </a:r>
            <a:r>
              <a:rPr lang="es-ES" sz="8000" dirty="0" err="1" smtClean="0">
                <a:solidFill>
                  <a:schemeClr val="tx2"/>
                </a:solidFill>
                <a:latin typeface="+mj-lt"/>
                <a:ea typeface="Verdana" pitchFamily="34" charset="0"/>
                <a:cs typeface="Verdana" pitchFamily="34" charset="0"/>
              </a:rPr>
              <a:t>The</a:t>
            </a:r>
            <a:r>
              <a:rPr lang="es-ES" sz="8000" dirty="0" smtClean="0">
                <a:solidFill>
                  <a:schemeClr val="tx2"/>
                </a:solidFill>
                <a:latin typeface="+mj-lt"/>
                <a:ea typeface="Verdana" pitchFamily="34" charset="0"/>
                <a:cs typeface="Verdana" pitchFamily="34" charset="0"/>
              </a:rPr>
              <a:t> </a:t>
            </a:r>
            <a:r>
              <a:rPr lang="es-ES" sz="8000" dirty="0" err="1" smtClean="0">
                <a:solidFill>
                  <a:schemeClr val="tx2"/>
                </a:solidFill>
                <a:latin typeface="+mj-lt"/>
                <a:ea typeface="Verdana" pitchFamily="34" charset="0"/>
                <a:cs typeface="Verdana" pitchFamily="34" charset="0"/>
              </a:rPr>
              <a:t>European</a:t>
            </a:r>
            <a:r>
              <a:rPr lang="es-ES" sz="8000" dirty="0" smtClean="0">
                <a:solidFill>
                  <a:schemeClr val="tx2"/>
                </a:solidFill>
                <a:latin typeface="+mj-lt"/>
                <a:ea typeface="Verdana" pitchFamily="34" charset="0"/>
                <a:cs typeface="Verdana" pitchFamily="34" charset="0"/>
              </a:rPr>
              <a:t> </a:t>
            </a:r>
            <a:r>
              <a:rPr lang="es-ES" sz="8000" dirty="0" err="1" smtClean="0">
                <a:solidFill>
                  <a:schemeClr val="tx2"/>
                </a:solidFill>
                <a:latin typeface="+mj-lt"/>
                <a:ea typeface="Verdana" pitchFamily="34" charset="0"/>
                <a:cs typeface="Verdana" pitchFamily="34" charset="0"/>
              </a:rPr>
              <a:t>Law</a:t>
            </a:r>
            <a:r>
              <a:rPr lang="es-ES" sz="8000" dirty="0" smtClean="0">
                <a:solidFill>
                  <a:schemeClr val="tx2"/>
                </a:solidFill>
                <a:latin typeface="+mj-lt"/>
                <a:ea typeface="Verdana" pitchFamily="34" charset="0"/>
                <a:cs typeface="Verdana" pitchFamily="34" charset="0"/>
              </a:rPr>
              <a:t> </a:t>
            </a:r>
            <a:r>
              <a:rPr lang="es-ES" sz="8000" dirty="0" err="1" smtClean="0">
                <a:solidFill>
                  <a:schemeClr val="tx2"/>
                </a:solidFill>
                <a:latin typeface="+mj-lt"/>
                <a:ea typeface="Verdana" pitchFamily="34" charset="0"/>
                <a:cs typeface="Verdana" pitchFamily="34" charset="0"/>
              </a:rPr>
              <a:t>Students</a:t>
            </a:r>
            <a:r>
              <a:rPr lang="es-ES" sz="8000" dirty="0" smtClean="0">
                <a:solidFill>
                  <a:schemeClr val="tx2"/>
                </a:solidFill>
                <a:latin typeface="+mj-lt"/>
                <a:ea typeface="Verdana" pitchFamily="34" charset="0"/>
                <a:cs typeface="Verdana" pitchFamily="34" charset="0"/>
              </a:rPr>
              <a:t>' </a:t>
            </a:r>
            <a:r>
              <a:rPr lang="es-ES" sz="8000" dirty="0" err="1" smtClean="0">
                <a:solidFill>
                  <a:schemeClr val="tx2"/>
                </a:solidFill>
                <a:latin typeface="+mj-lt"/>
                <a:ea typeface="Verdana" pitchFamily="34" charset="0"/>
                <a:cs typeface="Verdana" pitchFamily="34" charset="0"/>
              </a:rPr>
              <a:t>Association</a:t>
            </a:r>
            <a:r>
              <a:rPr lang="es-ES" sz="8000" dirty="0" smtClean="0">
                <a:solidFill>
                  <a:schemeClr val="tx2"/>
                </a:solidFill>
                <a:latin typeface="+mj-lt"/>
                <a:ea typeface="Verdana" pitchFamily="34" charset="0"/>
                <a:cs typeface="Verdana" pitchFamily="34" charset="0"/>
              </a:rPr>
              <a:t>, fundada en </a:t>
            </a:r>
            <a:r>
              <a:rPr lang="es-ES" sz="8000" dirty="0" smtClean="0">
                <a:solidFill>
                  <a:schemeClr val="tx2"/>
                </a:solidFill>
                <a:latin typeface="+mj-lt"/>
                <a:ea typeface="Verdana" pitchFamily="34" charset="0"/>
                <a:cs typeface="Verdana" pitchFamily="34" charset="0"/>
              </a:rPr>
              <a:t>1981. ELS </a:t>
            </a:r>
            <a:r>
              <a:rPr lang="es-ES" sz="8000" dirty="0" smtClean="0">
                <a:solidFill>
                  <a:schemeClr val="tx2"/>
                </a:solidFill>
                <a:latin typeface="+mj-lt"/>
                <a:ea typeface="Verdana" pitchFamily="34" charset="0"/>
                <a:cs typeface="Verdana" pitchFamily="34" charset="0"/>
              </a:rPr>
              <a:t>está gobernada por la </a:t>
            </a:r>
            <a:r>
              <a:rPr lang="es-ES" sz="8000" dirty="0" err="1" smtClean="0">
                <a:solidFill>
                  <a:schemeClr val="tx2"/>
                </a:solidFill>
                <a:latin typeface="+mj-lt"/>
                <a:ea typeface="Verdana" pitchFamily="34" charset="0"/>
                <a:cs typeface="Verdana" pitchFamily="34" charset="0"/>
              </a:rPr>
              <a:t>Assembly</a:t>
            </a:r>
            <a:r>
              <a:rPr lang="es-ES" sz="8000" dirty="0" smtClean="0">
                <a:solidFill>
                  <a:schemeClr val="tx2"/>
                </a:solidFill>
                <a:latin typeface="+mj-lt"/>
                <a:ea typeface="Verdana" pitchFamily="34" charset="0"/>
                <a:cs typeface="Verdana" pitchFamily="34" charset="0"/>
              </a:rPr>
              <a:t> Meeting (AM), que normalmente se reúne una vez al </a:t>
            </a:r>
            <a:r>
              <a:rPr lang="es-ES" sz="8000" dirty="0" smtClean="0">
                <a:solidFill>
                  <a:schemeClr val="tx2"/>
                </a:solidFill>
                <a:latin typeface="+mj-lt"/>
                <a:ea typeface="Verdana" pitchFamily="34" charset="0"/>
                <a:cs typeface="Verdana" pitchFamily="34" charset="0"/>
              </a:rPr>
              <a:t>año.</a:t>
            </a:r>
            <a:endParaRPr lang="es-ES" sz="8000" dirty="0" smtClean="0">
              <a:solidFill>
                <a:schemeClr val="tx2"/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es-ES" sz="8000" dirty="0" smtClean="0">
              <a:solidFill>
                <a:schemeClr val="tx2"/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r>
              <a:rPr lang="es-ES" sz="8000" dirty="0" smtClean="0">
                <a:solidFill>
                  <a:schemeClr val="tx2"/>
                </a:solidFill>
                <a:latin typeface="+mj-lt"/>
                <a:ea typeface="Verdana" pitchFamily="34" charset="0"/>
                <a:cs typeface="Verdana" pitchFamily="34" charset="0"/>
              </a:rPr>
              <a:t>ELS ofrece a sus casi </a:t>
            </a:r>
            <a:r>
              <a:rPr lang="es-ES" sz="8000" b="1" dirty="0" smtClean="0">
                <a:solidFill>
                  <a:schemeClr val="tx2"/>
                </a:solidFill>
                <a:latin typeface="+mj-lt"/>
                <a:ea typeface="Verdana" pitchFamily="34" charset="0"/>
                <a:cs typeface="Verdana" pitchFamily="34" charset="0"/>
              </a:rPr>
              <a:t>600 miembros</a:t>
            </a:r>
            <a:r>
              <a:rPr lang="es-ES" sz="8000" dirty="0" smtClean="0">
                <a:solidFill>
                  <a:schemeClr val="tx2"/>
                </a:solidFill>
                <a:latin typeface="+mj-lt"/>
                <a:ea typeface="Verdana" pitchFamily="34" charset="0"/>
                <a:cs typeface="Verdana" pitchFamily="34" charset="0"/>
              </a:rPr>
              <a:t> actuales una continuación de ELSA tras </a:t>
            </a:r>
            <a:r>
              <a:rPr lang="es-ES" sz="8000" dirty="0" smtClean="0">
                <a:solidFill>
                  <a:schemeClr val="tx2"/>
                </a:solidFill>
                <a:latin typeface="+mj-lt"/>
                <a:ea typeface="Verdana" pitchFamily="34" charset="0"/>
                <a:cs typeface="Verdana" pitchFamily="34" charset="0"/>
              </a:rPr>
              <a:t>la </a:t>
            </a:r>
            <a:r>
              <a:rPr lang="es-ES" sz="8000" b="1" dirty="0" smtClean="0">
                <a:solidFill>
                  <a:schemeClr val="tx2"/>
                </a:solidFill>
                <a:latin typeface="+mj-lt"/>
                <a:ea typeface="Verdana" pitchFamily="34" charset="0"/>
                <a:cs typeface="Verdana" pitchFamily="34" charset="0"/>
              </a:rPr>
              <a:t>graduación</a:t>
            </a:r>
            <a:r>
              <a:rPr lang="es-ES" sz="8000" dirty="0" smtClean="0">
                <a:solidFill>
                  <a:schemeClr val="tx2"/>
                </a:solidFill>
                <a:latin typeface="+mj-lt"/>
                <a:ea typeface="Verdana" pitchFamily="34" charset="0"/>
                <a:cs typeface="Verdana" pitchFamily="34" charset="0"/>
              </a:rPr>
              <a:t>, ajustada a sus intereses profesionales, disponibilidad y presupuesto. Los fines de ELS expresados en sus Estatutos son: reunir a juristas de toda Europa que han formado parte o han apoyado a la red y estructura de ELSA o que desean hacerlo a partir de ahora y en el futuro; permitir el intercambio de conocimiento y experiencias y crear y mantener contactos personales entre </a:t>
            </a:r>
            <a:r>
              <a:rPr lang="es-ES" sz="8000" b="1" dirty="0" smtClean="0">
                <a:solidFill>
                  <a:schemeClr val="tx2"/>
                </a:solidFill>
                <a:latin typeface="+mj-lt"/>
                <a:ea typeface="Verdana" pitchFamily="34" charset="0"/>
                <a:cs typeface="Verdana" pitchFamily="34" charset="0"/>
              </a:rPr>
              <a:t>juristas de Europa</a:t>
            </a:r>
            <a:r>
              <a:rPr lang="es-ES" sz="8000" dirty="0" smtClean="0">
                <a:solidFill>
                  <a:schemeClr val="tx2"/>
                </a:solidFill>
                <a:latin typeface="+mj-lt"/>
                <a:ea typeface="Verdana" pitchFamily="34" charset="0"/>
                <a:cs typeface="Verdana" pitchFamily="34" charset="0"/>
              </a:rPr>
              <a:t>. </a:t>
            </a:r>
            <a:br>
              <a:rPr lang="es-ES" sz="8000" dirty="0" smtClean="0">
                <a:solidFill>
                  <a:schemeClr val="tx2"/>
                </a:solidFill>
                <a:latin typeface="+mj-lt"/>
                <a:ea typeface="Verdana" pitchFamily="34" charset="0"/>
                <a:cs typeface="Verdana" pitchFamily="34" charset="0"/>
              </a:rPr>
            </a:br>
            <a:endParaRPr lang="es-ES" sz="8000" dirty="0" smtClean="0">
              <a:solidFill>
                <a:schemeClr val="tx2"/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r>
              <a:rPr lang="es-ES" sz="8000" dirty="0" smtClean="0">
                <a:solidFill>
                  <a:schemeClr val="tx2"/>
                </a:solidFill>
                <a:latin typeface="+mj-lt"/>
                <a:ea typeface="Verdana" pitchFamily="34" charset="0"/>
                <a:cs typeface="Verdana" pitchFamily="34" charset="0"/>
              </a:rPr>
              <a:t>La pertenencia a ELS está abierta a todos los miembros de ELSA que se aproximan a la graduación y a aquellos que fueron miembros de ELSA y ya se han graduado. </a:t>
            </a:r>
          </a:p>
          <a:p>
            <a:pPr>
              <a:buNone/>
            </a:pPr>
            <a:endParaRPr lang="en-US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2"/>
                </a:solidFill>
              </a:rPr>
              <a:t>CONTACTO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2"/>
                </a:solidFill>
              </a:rPr>
              <a:t>ELSA INTERNATIONAL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	</a:t>
            </a:r>
          </a:p>
          <a:p>
            <a:pPr>
              <a:buNone/>
            </a:pPr>
            <a:r>
              <a:rPr lang="en-US" dirty="0">
                <a:solidFill>
                  <a:schemeClr val="tx2"/>
                </a:solidFill>
              </a:rPr>
              <a:t>	</a:t>
            </a:r>
            <a:r>
              <a:rPr lang="en-US" dirty="0" smtClean="0">
                <a:solidFill>
                  <a:schemeClr val="tx2"/>
                </a:solidFill>
              </a:rPr>
              <a:t>239</a:t>
            </a:r>
            <a:r>
              <a:rPr lang="en-US" dirty="0">
                <a:solidFill>
                  <a:schemeClr val="tx2"/>
                </a:solidFill>
              </a:rPr>
              <a:t>, Blvd. </a:t>
            </a:r>
            <a:r>
              <a:rPr lang="en-US" dirty="0" err="1">
                <a:solidFill>
                  <a:schemeClr val="tx2"/>
                </a:solidFill>
              </a:rPr>
              <a:t>Général</a:t>
            </a:r>
            <a:r>
              <a:rPr lang="en-US" dirty="0">
                <a:solidFill>
                  <a:schemeClr val="tx2"/>
                </a:solidFill>
              </a:rPr>
              <a:t> Jacques, 1050, </a:t>
            </a:r>
            <a:r>
              <a:rPr lang="en-US" dirty="0" smtClean="0">
                <a:solidFill>
                  <a:schemeClr val="tx2"/>
                </a:solidFill>
              </a:rPr>
              <a:t>Brussels, Belgium</a:t>
            </a:r>
            <a:r>
              <a:rPr lang="en-US" dirty="0">
                <a:solidFill>
                  <a:schemeClr val="tx2"/>
                </a:solidFill>
              </a:rPr>
              <a:t/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Tel: </a:t>
            </a:r>
            <a:r>
              <a:rPr lang="en-US" dirty="0">
                <a:solidFill>
                  <a:schemeClr val="tx2"/>
                </a:solidFill>
                <a:hlinkClick r:id="rId2"/>
              </a:rPr>
              <a:t>+32 2 646 2626</a:t>
            </a:r>
            <a:r>
              <a:rPr lang="en-US" dirty="0">
                <a:solidFill>
                  <a:schemeClr val="tx2"/>
                </a:solidFill>
              </a:rPr>
              <a:t> Fax: </a:t>
            </a:r>
            <a:r>
              <a:rPr lang="en-US" dirty="0">
                <a:solidFill>
                  <a:schemeClr val="tx2"/>
                </a:solidFill>
                <a:hlinkClick r:id="rId3"/>
              </a:rPr>
              <a:t>+32 2 646 2923</a:t>
            </a:r>
            <a:r>
              <a:rPr lang="en-US" dirty="0">
                <a:solidFill>
                  <a:schemeClr val="tx2"/>
                </a:solidFill>
              </a:rPr>
              <a:t/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Email</a:t>
            </a:r>
            <a:r>
              <a:rPr lang="en-US" dirty="0">
                <a:solidFill>
                  <a:schemeClr val="tx2"/>
                </a:solidFill>
              </a:rPr>
              <a:t>: </a:t>
            </a:r>
            <a:r>
              <a:rPr lang="en-US" u="sng" dirty="0">
                <a:solidFill>
                  <a:schemeClr val="tx2"/>
                </a:solidFill>
                <a:hlinkClick r:id="rId4"/>
              </a:rPr>
              <a:t>elsa@elsa.org</a:t>
            </a:r>
            <a:r>
              <a:rPr lang="en-US" dirty="0">
                <a:solidFill>
                  <a:schemeClr val="tx2"/>
                </a:solidFill>
              </a:rPr>
              <a:t> 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tx2"/>
                </a:solidFill>
              </a:rPr>
              <a:t>	</a:t>
            </a:r>
            <a:r>
              <a:rPr lang="en-US" dirty="0" smtClean="0">
                <a:solidFill>
                  <a:schemeClr val="tx2"/>
                </a:solidFill>
              </a:rPr>
              <a:t>Homepage</a:t>
            </a:r>
            <a:r>
              <a:rPr lang="en-US" dirty="0">
                <a:solidFill>
                  <a:schemeClr val="tx2"/>
                </a:solidFill>
              </a:rPr>
              <a:t>: </a:t>
            </a:r>
            <a:r>
              <a:rPr lang="en-US" u="sng" dirty="0">
                <a:solidFill>
                  <a:schemeClr val="tx2"/>
                </a:solidFill>
                <a:hlinkClick r:id="rId5"/>
              </a:rPr>
              <a:t>http://www.elsa.org</a:t>
            </a:r>
            <a:endParaRPr lang="es-E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2"/>
                </a:solidFill>
              </a:rPr>
              <a:t>CONTACTO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 smtClean="0">
                <a:solidFill>
                  <a:schemeClr val="tx2"/>
                </a:solidFill>
              </a:rPr>
              <a:t>ELSA ESPAÑA:</a:t>
            </a:r>
          </a:p>
          <a:p>
            <a:pPr>
              <a:buNone/>
            </a:pPr>
            <a:r>
              <a:rPr lang="es-ES" dirty="0" smtClean="0">
                <a:solidFill>
                  <a:schemeClr val="tx2"/>
                </a:solidFill>
              </a:rPr>
              <a:t>	elsa@elsaspain.es </a:t>
            </a:r>
          </a:p>
          <a:p>
            <a:pPr>
              <a:buNone/>
            </a:pPr>
            <a:endParaRPr lang="es-ES" dirty="0" smtClean="0">
              <a:solidFill>
                <a:schemeClr val="tx2"/>
              </a:solidFill>
            </a:endParaRPr>
          </a:p>
          <a:p>
            <a:pPr lvl="1"/>
            <a:r>
              <a:rPr lang="es-ES" dirty="0" smtClean="0">
                <a:solidFill>
                  <a:schemeClr val="tx2"/>
                </a:solidFill>
              </a:rPr>
              <a:t>A Coruña</a:t>
            </a:r>
          </a:p>
          <a:p>
            <a:pPr lvl="1"/>
            <a:r>
              <a:rPr lang="es-ES" dirty="0" smtClean="0">
                <a:solidFill>
                  <a:schemeClr val="tx2"/>
                </a:solidFill>
              </a:rPr>
              <a:t>Barcelona</a:t>
            </a:r>
          </a:p>
          <a:p>
            <a:pPr lvl="1"/>
            <a:r>
              <a:rPr lang="es-ES" dirty="0" smtClean="0">
                <a:solidFill>
                  <a:schemeClr val="tx2"/>
                </a:solidFill>
              </a:rPr>
              <a:t>Córdoba</a:t>
            </a:r>
          </a:p>
          <a:p>
            <a:pPr lvl="1"/>
            <a:r>
              <a:rPr lang="es-ES" dirty="0" smtClean="0">
                <a:solidFill>
                  <a:schemeClr val="tx2"/>
                </a:solidFill>
              </a:rPr>
              <a:t>Deusto</a:t>
            </a:r>
          </a:p>
          <a:p>
            <a:pPr lvl="1"/>
            <a:r>
              <a:rPr lang="es-ES" dirty="0" smtClean="0">
                <a:solidFill>
                  <a:schemeClr val="tx2"/>
                </a:solidFill>
              </a:rPr>
              <a:t>Granada</a:t>
            </a:r>
          </a:p>
          <a:p>
            <a:pPr lvl="1"/>
            <a:r>
              <a:rPr lang="es-ES" dirty="0" smtClean="0">
                <a:solidFill>
                  <a:schemeClr val="tx2"/>
                </a:solidFill>
              </a:rPr>
              <a:t>Madrid (ICADE)</a:t>
            </a:r>
          </a:p>
          <a:p>
            <a:pPr lvl="1"/>
            <a:r>
              <a:rPr lang="es-ES" dirty="0" smtClean="0">
                <a:solidFill>
                  <a:schemeClr val="tx2"/>
                </a:solidFill>
              </a:rPr>
              <a:t>Santiago </a:t>
            </a:r>
            <a:r>
              <a:rPr lang="es-ES" dirty="0">
                <a:solidFill>
                  <a:schemeClr val="tx2"/>
                </a:solidFill>
              </a:rPr>
              <a:t>de </a:t>
            </a:r>
            <a:r>
              <a:rPr lang="es-ES" dirty="0" smtClean="0">
                <a:solidFill>
                  <a:schemeClr val="tx2"/>
                </a:solidFill>
              </a:rPr>
              <a:t>Compostela</a:t>
            </a:r>
          </a:p>
          <a:p>
            <a:pPr lvl="1"/>
            <a:r>
              <a:rPr lang="es-ES" dirty="0" smtClean="0">
                <a:solidFill>
                  <a:schemeClr val="tx2"/>
                </a:solidFill>
              </a:rPr>
              <a:t>Sevilla</a:t>
            </a:r>
          </a:p>
          <a:p>
            <a:pPr lvl="1"/>
            <a:r>
              <a:rPr lang="es-ES" dirty="0" smtClean="0">
                <a:solidFill>
                  <a:schemeClr val="tx2"/>
                </a:solidFill>
              </a:rPr>
              <a:t>Valencia </a:t>
            </a:r>
            <a:endParaRPr lang="es-ES" dirty="0">
              <a:solidFill>
                <a:schemeClr val="tx2"/>
              </a:solidFill>
            </a:endParaRPr>
          </a:p>
          <a:p>
            <a:pPr lvl="1"/>
            <a:r>
              <a:rPr lang="es-ES" b="1" dirty="0" smtClean="0">
                <a:solidFill>
                  <a:schemeClr val="tx2"/>
                </a:solidFill>
              </a:rPr>
              <a:t>Valladolid</a:t>
            </a:r>
            <a:endParaRPr lang="es-ES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2"/>
                </a:solidFill>
              </a:rPr>
              <a:t>CONTACTO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s-ES" dirty="0" smtClean="0">
                <a:solidFill>
                  <a:schemeClr val="tx2"/>
                </a:solidFill>
              </a:rPr>
              <a:t>ELSA VALLADOLID:</a:t>
            </a:r>
          </a:p>
          <a:p>
            <a:pPr algn="just">
              <a:buNone/>
            </a:pPr>
            <a:endParaRPr lang="es-ES" dirty="0" smtClean="0">
              <a:solidFill>
                <a:schemeClr val="tx2"/>
              </a:solidFill>
            </a:endParaRPr>
          </a:p>
          <a:p>
            <a:pPr algn="just">
              <a:buNone/>
            </a:pPr>
            <a:r>
              <a:rPr lang="es-ES" b="1" dirty="0" smtClean="0">
                <a:solidFill>
                  <a:schemeClr val="tx2"/>
                </a:solidFill>
              </a:rPr>
              <a:t>Dirección</a:t>
            </a:r>
            <a:r>
              <a:rPr lang="es-ES" b="1" dirty="0">
                <a:solidFill>
                  <a:schemeClr val="tx2"/>
                </a:solidFill>
              </a:rPr>
              <a:t>:</a:t>
            </a:r>
            <a:r>
              <a:rPr lang="es-ES" dirty="0">
                <a:solidFill>
                  <a:schemeClr val="tx2"/>
                </a:solidFill>
              </a:rPr>
              <a:t> </a:t>
            </a:r>
            <a:endParaRPr lang="es-ES" dirty="0" smtClean="0">
              <a:solidFill>
                <a:schemeClr val="tx2"/>
              </a:solidFill>
            </a:endParaRPr>
          </a:p>
          <a:p>
            <a:pPr algn="just">
              <a:buNone/>
            </a:pPr>
            <a:r>
              <a:rPr lang="es-ES" dirty="0" smtClean="0">
                <a:solidFill>
                  <a:schemeClr val="tx2"/>
                </a:solidFill>
              </a:rPr>
              <a:t>Facultad </a:t>
            </a:r>
            <a:r>
              <a:rPr lang="es-ES" dirty="0">
                <a:solidFill>
                  <a:schemeClr val="tx2"/>
                </a:solidFill>
              </a:rPr>
              <a:t>de </a:t>
            </a:r>
            <a:r>
              <a:rPr lang="es-ES" dirty="0" smtClean="0">
                <a:solidFill>
                  <a:schemeClr val="tx2"/>
                </a:solidFill>
              </a:rPr>
              <a:t>Derecho, 4ª planta</a:t>
            </a:r>
            <a:endParaRPr lang="es-ES" dirty="0">
              <a:solidFill>
                <a:schemeClr val="tx2"/>
              </a:solidFill>
            </a:endParaRPr>
          </a:p>
          <a:p>
            <a:pPr algn="just">
              <a:buNone/>
            </a:pPr>
            <a:r>
              <a:rPr lang="es-ES" dirty="0" smtClean="0">
                <a:solidFill>
                  <a:schemeClr val="tx2"/>
                </a:solidFill>
              </a:rPr>
              <a:t>Plaza </a:t>
            </a:r>
            <a:r>
              <a:rPr lang="es-ES" dirty="0">
                <a:solidFill>
                  <a:schemeClr val="tx2"/>
                </a:solidFill>
              </a:rPr>
              <a:t>de la Universidad s/n, 47002, Valladolid </a:t>
            </a:r>
          </a:p>
          <a:p>
            <a:pPr algn="just">
              <a:buNone/>
            </a:pPr>
            <a:r>
              <a:rPr lang="es-ES" b="1" dirty="0">
                <a:solidFill>
                  <a:schemeClr val="tx2"/>
                </a:solidFill>
              </a:rPr>
              <a:t>E-mail:</a:t>
            </a:r>
            <a:r>
              <a:rPr lang="es-ES" dirty="0">
                <a:solidFill>
                  <a:schemeClr val="tx2"/>
                </a:solidFill>
              </a:rPr>
              <a:t> </a:t>
            </a:r>
            <a:r>
              <a:rPr lang="es-ES" u="sng" dirty="0">
                <a:solidFill>
                  <a:schemeClr val="tx2"/>
                </a:solidFill>
                <a:hlinkClick r:id="rId2"/>
              </a:rPr>
              <a:t> elsa.valladolid.lg@gmail.com</a:t>
            </a:r>
            <a:endParaRPr lang="es-ES" dirty="0">
              <a:solidFill>
                <a:schemeClr val="tx2"/>
              </a:solidFill>
            </a:endParaRPr>
          </a:p>
          <a:p>
            <a:pPr algn="just">
              <a:buNone/>
            </a:pPr>
            <a:r>
              <a:rPr lang="es-ES" b="1" dirty="0">
                <a:solidFill>
                  <a:schemeClr val="tx2"/>
                </a:solidFill>
              </a:rPr>
              <a:t>Web:</a:t>
            </a:r>
            <a:r>
              <a:rPr lang="es-ES" dirty="0">
                <a:solidFill>
                  <a:schemeClr val="tx2"/>
                </a:solidFill>
              </a:rPr>
              <a:t> </a:t>
            </a:r>
            <a:r>
              <a:rPr lang="es-ES" u="sng" dirty="0">
                <a:solidFill>
                  <a:schemeClr val="tx2"/>
                </a:solidFill>
                <a:hlinkClick r:id="rId3"/>
              </a:rPr>
              <a:t>http://elsavalladolid.jimdo.com/</a:t>
            </a:r>
            <a:endParaRPr lang="es-ES" dirty="0">
              <a:solidFill>
                <a:schemeClr val="tx2"/>
              </a:solidFill>
            </a:endParaRPr>
          </a:p>
          <a:p>
            <a:pPr algn="just">
              <a:buNone/>
            </a:pPr>
            <a:r>
              <a:rPr lang="es-ES" b="1" dirty="0" err="1">
                <a:solidFill>
                  <a:schemeClr val="tx2"/>
                </a:solidFill>
              </a:rPr>
              <a:t>Tuenti</a:t>
            </a:r>
            <a:r>
              <a:rPr lang="es-ES" b="1" dirty="0">
                <a:solidFill>
                  <a:schemeClr val="tx2"/>
                </a:solidFill>
              </a:rPr>
              <a:t>:</a:t>
            </a:r>
            <a:r>
              <a:rPr lang="es-ES" dirty="0">
                <a:solidFill>
                  <a:schemeClr val="tx2"/>
                </a:solidFill>
              </a:rPr>
              <a:t> Valladolid Elsa España</a:t>
            </a:r>
          </a:p>
          <a:p>
            <a:pPr algn="just">
              <a:buNone/>
            </a:pPr>
            <a:r>
              <a:rPr lang="es-ES" b="1" dirty="0" err="1">
                <a:solidFill>
                  <a:schemeClr val="tx2"/>
                </a:solidFill>
              </a:rPr>
              <a:t>Facebook</a:t>
            </a:r>
            <a:r>
              <a:rPr lang="es-ES" b="1" dirty="0">
                <a:solidFill>
                  <a:schemeClr val="tx2"/>
                </a:solidFill>
              </a:rPr>
              <a:t>:</a:t>
            </a:r>
            <a:r>
              <a:rPr lang="es-ES" dirty="0">
                <a:solidFill>
                  <a:schemeClr val="tx2"/>
                </a:solidFill>
              </a:rPr>
              <a:t> Elsa Valladolid</a:t>
            </a:r>
          </a:p>
          <a:p>
            <a:pPr algn="just">
              <a:buNone/>
            </a:pPr>
            <a:r>
              <a:rPr lang="es-ES" b="1" dirty="0" err="1">
                <a:solidFill>
                  <a:schemeClr val="tx2"/>
                </a:solidFill>
              </a:rPr>
              <a:t>Twitter</a:t>
            </a:r>
            <a:r>
              <a:rPr lang="es-ES" b="1" dirty="0">
                <a:solidFill>
                  <a:schemeClr val="tx2"/>
                </a:solidFill>
              </a:rPr>
              <a:t>:</a:t>
            </a:r>
            <a:r>
              <a:rPr lang="es-ES" dirty="0">
                <a:solidFill>
                  <a:schemeClr val="tx2"/>
                </a:solidFill>
              </a:rPr>
              <a:t> @</a:t>
            </a:r>
            <a:r>
              <a:rPr lang="es-ES" dirty="0" err="1" smtClean="0">
                <a:solidFill>
                  <a:schemeClr val="tx2"/>
                </a:solidFill>
              </a:rPr>
              <a:t>ElsaValladolid</a:t>
            </a:r>
            <a:endParaRPr lang="es-ES" dirty="0" smtClean="0">
              <a:solidFill>
                <a:schemeClr val="tx2"/>
              </a:solidFill>
            </a:endParaRPr>
          </a:p>
          <a:p>
            <a:pPr algn="just">
              <a:buNone/>
            </a:pPr>
            <a:r>
              <a:rPr lang="es-ES" b="1" dirty="0" err="1">
                <a:solidFill>
                  <a:schemeClr val="tx2"/>
                </a:solidFill>
              </a:rPr>
              <a:t>Linkedin</a:t>
            </a:r>
            <a:r>
              <a:rPr lang="es-ES" b="1" dirty="0" smtClean="0">
                <a:solidFill>
                  <a:schemeClr val="tx2"/>
                </a:solidFill>
              </a:rPr>
              <a:t>: </a:t>
            </a:r>
            <a:r>
              <a:rPr lang="es-ES" dirty="0" smtClean="0">
                <a:solidFill>
                  <a:schemeClr val="tx2"/>
                </a:solidFill>
              </a:rPr>
              <a:t>Elsa Valladolid</a:t>
            </a:r>
            <a:endParaRPr lang="es-ES" dirty="0">
              <a:solidFill>
                <a:schemeClr val="tx2"/>
              </a:solidFill>
            </a:endParaRP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2"/>
                </a:solidFill>
              </a:rPr>
              <a:t>¿CUÁNDO SE FUNDÓ ELSA?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>
                <a:solidFill>
                  <a:schemeClr val="tx2"/>
                </a:solidFill>
              </a:rPr>
              <a:t>ELSA fue fundada el </a:t>
            </a:r>
            <a:r>
              <a:rPr lang="es-ES" b="1" dirty="0" smtClean="0">
                <a:solidFill>
                  <a:schemeClr val="tx2"/>
                </a:solidFill>
              </a:rPr>
              <a:t>4 de mayo de 1981 </a:t>
            </a:r>
            <a:r>
              <a:rPr lang="es-ES" dirty="0" smtClean="0">
                <a:solidFill>
                  <a:schemeClr val="tx2"/>
                </a:solidFill>
              </a:rPr>
              <a:t>en </a:t>
            </a:r>
            <a:r>
              <a:rPr lang="es-ES" b="1" dirty="0" smtClean="0">
                <a:solidFill>
                  <a:schemeClr val="tx2"/>
                </a:solidFill>
              </a:rPr>
              <a:t>Viena</a:t>
            </a:r>
            <a:r>
              <a:rPr lang="es-ES" dirty="0" smtClean="0">
                <a:solidFill>
                  <a:schemeClr val="tx2"/>
                </a:solidFill>
              </a:rPr>
              <a:t> por </a:t>
            </a:r>
            <a:r>
              <a:rPr lang="es-ES" b="1" dirty="0" smtClean="0">
                <a:solidFill>
                  <a:schemeClr val="tx2"/>
                </a:solidFill>
              </a:rPr>
              <a:t>4 estudiantes de Derecho </a:t>
            </a:r>
            <a:r>
              <a:rPr lang="es-ES" dirty="0" smtClean="0">
                <a:solidFill>
                  <a:schemeClr val="tx2"/>
                </a:solidFill>
              </a:rPr>
              <a:t>de </a:t>
            </a:r>
            <a:r>
              <a:rPr lang="es-ES" b="1" dirty="0" smtClean="0">
                <a:solidFill>
                  <a:schemeClr val="tx2"/>
                </a:solidFill>
              </a:rPr>
              <a:t>Alemania, Austria, Hungría y Polonia </a:t>
            </a:r>
            <a:r>
              <a:rPr lang="es-ES" dirty="0" smtClean="0">
                <a:solidFill>
                  <a:schemeClr val="tx2"/>
                </a:solidFill>
              </a:rPr>
              <a:t>tras una conversación en un </a:t>
            </a:r>
            <a:r>
              <a:rPr lang="es-ES" b="1" dirty="0" smtClean="0">
                <a:solidFill>
                  <a:schemeClr val="tx2"/>
                </a:solidFill>
              </a:rPr>
              <a:t>tren</a:t>
            </a:r>
            <a:r>
              <a:rPr lang="es-ES" dirty="0" smtClean="0">
                <a:solidFill>
                  <a:schemeClr val="tx2"/>
                </a:solidFill>
              </a:rPr>
              <a:t> ante la necesidad de </a:t>
            </a:r>
            <a:r>
              <a:rPr lang="es-ES" b="1" dirty="0" smtClean="0">
                <a:solidFill>
                  <a:schemeClr val="tx2"/>
                </a:solidFill>
              </a:rPr>
              <a:t>contactar con estudiantes de Derecho de otros países europeos.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2"/>
                </a:solidFill>
              </a:rPr>
              <a:t>¿QUIÉN FORMA PARTE DE ELSA?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b="1" dirty="0" smtClean="0">
                <a:solidFill>
                  <a:schemeClr val="tx2"/>
                </a:solidFill>
              </a:rPr>
              <a:t>35.000 estudiantes de Derecho </a:t>
            </a:r>
            <a:r>
              <a:rPr lang="es-ES" dirty="0" smtClean="0">
                <a:solidFill>
                  <a:schemeClr val="tx2"/>
                </a:solidFill>
              </a:rPr>
              <a:t>repartidos en más de </a:t>
            </a:r>
            <a:r>
              <a:rPr lang="es-ES" b="1" dirty="0" smtClean="0">
                <a:solidFill>
                  <a:schemeClr val="tx2"/>
                </a:solidFill>
              </a:rPr>
              <a:t>200 universidades </a:t>
            </a:r>
            <a:r>
              <a:rPr lang="es-ES" dirty="0" smtClean="0">
                <a:solidFill>
                  <a:schemeClr val="tx2"/>
                </a:solidFill>
              </a:rPr>
              <a:t>de </a:t>
            </a:r>
            <a:r>
              <a:rPr lang="es-ES" b="1" dirty="0" smtClean="0">
                <a:solidFill>
                  <a:schemeClr val="tx2"/>
                </a:solidFill>
              </a:rPr>
              <a:t>42 países de Europa</a:t>
            </a:r>
            <a:r>
              <a:rPr lang="es-ES" dirty="0" smtClean="0">
                <a:solidFill>
                  <a:schemeClr val="tx2"/>
                </a:solidFill>
              </a:rPr>
              <a:t> y la cifra continúa creciendo.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2"/>
                </a:solidFill>
              </a:rPr>
              <a:t>¿CUÁL ES SU MISIÓN?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>
                <a:solidFill>
                  <a:schemeClr val="tx2"/>
                </a:solidFill>
              </a:rPr>
              <a:t>Hacer de este </a:t>
            </a:r>
            <a:r>
              <a:rPr lang="es-ES" b="1" dirty="0" smtClean="0">
                <a:solidFill>
                  <a:schemeClr val="tx2"/>
                </a:solidFill>
              </a:rPr>
              <a:t>mundo</a:t>
            </a:r>
            <a:r>
              <a:rPr lang="es-ES" dirty="0" smtClean="0">
                <a:solidFill>
                  <a:schemeClr val="tx2"/>
                </a:solidFill>
              </a:rPr>
              <a:t> uno más </a:t>
            </a:r>
            <a:r>
              <a:rPr lang="es-ES" b="1" dirty="0" smtClean="0">
                <a:solidFill>
                  <a:schemeClr val="tx2"/>
                </a:solidFill>
              </a:rPr>
              <a:t>justo </a:t>
            </a:r>
            <a:r>
              <a:rPr lang="es-ES" dirty="0" smtClean="0">
                <a:solidFill>
                  <a:schemeClr val="tx2"/>
                </a:solidFill>
              </a:rPr>
              <a:t>en el que haya </a:t>
            </a:r>
            <a:r>
              <a:rPr lang="es-ES" b="1" dirty="0" smtClean="0">
                <a:solidFill>
                  <a:schemeClr val="tx2"/>
                </a:solidFill>
              </a:rPr>
              <a:t>respeto por la dignidad humana y la diversidad cultural.</a:t>
            </a:r>
            <a:endParaRPr lang="es-ES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tx2"/>
                </a:solidFill>
              </a:rPr>
              <a:t>¿QUÉ HACE PARA CONSEGUIR SU OBJETIVO?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>
                <a:solidFill>
                  <a:schemeClr val="tx2"/>
                </a:solidFill>
              </a:rPr>
              <a:t>Promover </a:t>
            </a:r>
            <a:r>
              <a:rPr lang="es-ES" dirty="0">
                <a:solidFill>
                  <a:schemeClr val="tx2"/>
                </a:solidFill>
              </a:rPr>
              <a:t>la </a:t>
            </a:r>
            <a:r>
              <a:rPr lang="es-ES" b="1" dirty="0">
                <a:solidFill>
                  <a:schemeClr val="tx2"/>
                </a:solidFill>
              </a:rPr>
              <a:t>educación legal </a:t>
            </a:r>
            <a:r>
              <a:rPr lang="es-ES" dirty="0">
                <a:solidFill>
                  <a:schemeClr val="tx2"/>
                </a:solidFill>
              </a:rPr>
              <a:t>y establecer y desarrollar el entendimiento, la </a:t>
            </a:r>
            <a:r>
              <a:rPr lang="es-ES" b="1" dirty="0">
                <a:solidFill>
                  <a:schemeClr val="tx2"/>
                </a:solidFill>
              </a:rPr>
              <a:t>cooperación</a:t>
            </a:r>
            <a:r>
              <a:rPr lang="es-ES" dirty="0">
                <a:solidFill>
                  <a:schemeClr val="tx2"/>
                </a:solidFill>
              </a:rPr>
              <a:t> y la relación entre </a:t>
            </a:r>
            <a:r>
              <a:rPr lang="es-ES" b="1" dirty="0">
                <a:solidFill>
                  <a:schemeClr val="tx2"/>
                </a:solidFill>
              </a:rPr>
              <a:t>estudiantes de Derecho </a:t>
            </a:r>
            <a:r>
              <a:rPr lang="es-ES" dirty="0">
                <a:solidFill>
                  <a:schemeClr val="tx2"/>
                </a:solidFill>
              </a:rPr>
              <a:t>y </a:t>
            </a:r>
            <a:r>
              <a:rPr lang="es-ES" b="1" dirty="0">
                <a:solidFill>
                  <a:schemeClr val="tx2"/>
                </a:solidFill>
              </a:rPr>
              <a:t>jóvenes juristas </a:t>
            </a:r>
            <a:r>
              <a:rPr lang="es-ES" dirty="0">
                <a:solidFill>
                  <a:schemeClr val="tx2"/>
                </a:solidFill>
              </a:rPr>
              <a:t>de diferentes Estados y sistemas </a:t>
            </a:r>
            <a:r>
              <a:rPr lang="es-ES" dirty="0" smtClean="0">
                <a:solidFill>
                  <a:schemeClr val="tx2"/>
                </a:solidFill>
              </a:rPr>
              <a:t>legales.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2"/>
                </a:solidFill>
              </a:rPr>
              <a:t>¿CÓMO SE ESTRUCTURA ELSA?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dirty="0" smtClean="0">
                <a:solidFill>
                  <a:schemeClr val="tx2"/>
                </a:solidFill>
              </a:rPr>
              <a:t>A través de varias </a:t>
            </a:r>
            <a:r>
              <a:rPr lang="es-ES" b="1" dirty="0" smtClean="0">
                <a:solidFill>
                  <a:schemeClr val="tx2"/>
                </a:solidFill>
              </a:rPr>
              <a:t>áreas de trabajo </a:t>
            </a:r>
            <a:r>
              <a:rPr lang="es-ES" dirty="0" smtClean="0">
                <a:solidFill>
                  <a:schemeClr val="tx2"/>
                </a:solidFill>
              </a:rPr>
              <a:t>gestionadas por estudiantes de Derecho:</a:t>
            </a:r>
          </a:p>
          <a:p>
            <a:pPr lvl="1" algn="just"/>
            <a:r>
              <a:rPr lang="es-ES" b="1" dirty="0" smtClean="0">
                <a:solidFill>
                  <a:schemeClr val="tx2"/>
                </a:solidFill>
              </a:rPr>
              <a:t>Actividades académicas (AA)</a:t>
            </a:r>
          </a:p>
          <a:p>
            <a:pPr lvl="1" algn="just"/>
            <a:r>
              <a:rPr lang="es-ES" b="1" dirty="0" smtClean="0">
                <a:solidFill>
                  <a:schemeClr val="tx2"/>
                </a:solidFill>
              </a:rPr>
              <a:t>Seminarios y conferencias (S&amp;C)</a:t>
            </a:r>
          </a:p>
          <a:p>
            <a:pPr lvl="1" algn="just"/>
            <a:r>
              <a:rPr lang="es-ES" b="1" dirty="0" smtClean="0">
                <a:solidFill>
                  <a:schemeClr val="tx2"/>
                </a:solidFill>
              </a:rPr>
              <a:t>Prácticas profesionales en Europa (STEP)</a:t>
            </a:r>
          </a:p>
          <a:p>
            <a:pPr lvl="1" algn="just"/>
            <a:r>
              <a:rPr lang="es-ES" b="1" dirty="0" smtClean="0">
                <a:solidFill>
                  <a:schemeClr val="tx2"/>
                </a:solidFill>
              </a:rPr>
              <a:t>Presidencia</a:t>
            </a:r>
          </a:p>
          <a:p>
            <a:pPr lvl="1" algn="just"/>
            <a:r>
              <a:rPr lang="es-ES" b="1" dirty="0" smtClean="0">
                <a:solidFill>
                  <a:schemeClr val="tx2"/>
                </a:solidFill>
              </a:rPr>
              <a:t>Secretaría</a:t>
            </a:r>
          </a:p>
          <a:p>
            <a:pPr lvl="1" algn="just"/>
            <a:r>
              <a:rPr lang="es-ES" b="1" dirty="0" smtClean="0">
                <a:solidFill>
                  <a:schemeClr val="tx2"/>
                </a:solidFill>
              </a:rPr>
              <a:t>Tesorería </a:t>
            </a:r>
          </a:p>
          <a:p>
            <a:pPr lvl="1" algn="just"/>
            <a:r>
              <a:rPr lang="es-ES" b="1" dirty="0" smtClean="0">
                <a:solidFill>
                  <a:schemeClr val="tx2"/>
                </a:solidFill>
              </a:rPr>
              <a:t>Marketing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2"/>
                </a:solidFill>
              </a:rPr>
              <a:t>ACTIVIDADES ACADÉMICAS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" dirty="0" smtClean="0">
                <a:solidFill>
                  <a:schemeClr val="tx2"/>
                </a:solidFill>
              </a:rPr>
              <a:t>Actividades que llevan la teoría del </a:t>
            </a:r>
            <a:r>
              <a:rPr lang="es-ES" b="1" dirty="0" smtClean="0">
                <a:solidFill>
                  <a:schemeClr val="tx2"/>
                </a:solidFill>
              </a:rPr>
              <a:t>Derecho</a:t>
            </a:r>
            <a:r>
              <a:rPr lang="es-ES" dirty="0" smtClean="0">
                <a:solidFill>
                  <a:schemeClr val="tx2"/>
                </a:solidFill>
              </a:rPr>
              <a:t> a la </a:t>
            </a:r>
            <a:r>
              <a:rPr lang="es-ES" b="1" dirty="0" smtClean="0">
                <a:solidFill>
                  <a:schemeClr val="tx2"/>
                </a:solidFill>
              </a:rPr>
              <a:t>práctica</a:t>
            </a:r>
            <a:r>
              <a:rPr lang="es-ES" dirty="0" smtClean="0">
                <a:solidFill>
                  <a:schemeClr val="tx2"/>
                </a:solidFill>
              </a:rPr>
              <a:t>:</a:t>
            </a:r>
          </a:p>
          <a:p>
            <a:pPr lvl="1" algn="just"/>
            <a:r>
              <a:rPr lang="es-ES" dirty="0" smtClean="0">
                <a:solidFill>
                  <a:schemeClr val="tx2"/>
                </a:solidFill>
              </a:rPr>
              <a:t>Grupos de investigación jurídica</a:t>
            </a:r>
          </a:p>
          <a:p>
            <a:pPr lvl="1" algn="just"/>
            <a:r>
              <a:rPr lang="es-ES" dirty="0" smtClean="0">
                <a:solidFill>
                  <a:schemeClr val="tx2"/>
                </a:solidFill>
              </a:rPr>
              <a:t>Competiciones de juicios simulados</a:t>
            </a:r>
          </a:p>
          <a:p>
            <a:pPr lvl="1" algn="just"/>
            <a:r>
              <a:rPr lang="es-ES" dirty="0" smtClean="0">
                <a:solidFill>
                  <a:schemeClr val="tx2"/>
                </a:solidFill>
              </a:rPr>
              <a:t>Visitas institucionales, a la cárcel, a juicios</a:t>
            </a:r>
          </a:p>
          <a:p>
            <a:pPr lvl="1" algn="just"/>
            <a:r>
              <a:rPr lang="es-ES" dirty="0" smtClean="0">
                <a:solidFill>
                  <a:schemeClr val="tx2"/>
                </a:solidFill>
              </a:rPr>
              <a:t>Competiciones de juegos jurídicos</a:t>
            </a:r>
          </a:p>
          <a:p>
            <a:pPr lvl="1" algn="just"/>
            <a:r>
              <a:rPr lang="es-ES" dirty="0" smtClean="0">
                <a:solidFill>
                  <a:schemeClr val="tx2"/>
                </a:solidFill>
              </a:rPr>
              <a:t>Programa Mentor (Erasmus)</a:t>
            </a:r>
          </a:p>
          <a:p>
            <a:pPr lvl="1" algn="just"/>
            <a:r>
              <a:rPr lang="es-ES" dirty="0" smtClean="0">
                <a:solidFill>
                  <a:schemeClr val="tx2"/>
                </a:solidFill>
              </a:rPr>
              <a:t>Competiciones de redacciones jurídicas</a:t>
            </a:r>
          </a:p>
          <a:p>
            <a:pPr lvl="1" algn="just"/>
            <a:r>
              <a:rPr lang="es-ES" dirty="0" smtClean="0">
                <a:solidFill>
                  <a:schemeClr val="tx2"/>
                </a:solidFill>
              </a:rPr>
              <a:t>Competiciones de debates jurídicos</a:t>
            </a:r>
          </a:p>
          <a:p>
            <a:pPr lvl="1" algn="just"/>
            <a:r>
              <a:rPr lang="es-ES" dirty="0" smtClean="0">
                <a:solidFill>
                  <a:schemeClr val="tx2"/>
                </a:solidFill>
              </a:rPr>
              <a:t>Modelos de Naciones Unidas</a:t>
            </a:r>
            <a:endParaRPr lang="es-E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2"/>
                </a:solidFill>
              </a:rPr>
              <a:t>SEMINARIOS Y CONFERENCIAS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b="1" dirty="0" smtClean="0">
                <a:solidFill>
                  <a:schemeClr val="tx2"/>
                </a:solidFill>
              </a:rPr>
              <a:t>Seminarios y conferencias </a:t>
            </a:r>
            <a:r>
              <a:rPr lang="es-ES" dirty="0" smtClean="0">
                <a:solidFill>
                  <a:schemeClr val="tx2"/>
                </a:solidFill>
              </a:rPr>
              <a:t>sobre temas relacionados con el mundo del Derecho, como cursos sobre salidas profesionales, de inglés jurídico, de mediación, de derecho de la salud, </a:t>
            </a:r>
            <a:r>
              <a:rPr lang="es-ES" dirty="0" err="1" smtClean="0">
                <a:solidFill>
                  <a:schemeClr val="tx2"/>
                </a:solidFill>
              </a:rPr>
              <a:t>etc</a:t>
            </a:r>
            <a:endParaRPr lang="es-ES" dirty="0" smtClean="0">
              <a:solidFill>
                <a:schemeClr val="tx2"/>
              </a:solidFill>
            </a:endParaRPr>
          </a:p>
          <a:p>
            <a:pPr algn="just"/>
            <a:r>
              <a:rPr lang="es-ES" b="1" dirty="0" smtClean="0">
                <a:solidFill>
                  <a:schemeClr val="tx2"/>
                </a:solidFill>
              </a:rPr>
              <a:t>Intercambios con estudiantes</a:t>
            </a:r>
          </a:p>
          <a:p>
            <a:pPr algn="just"/>
            <a:r>
              <a:rPr lang="es-ES" b="1" dirty="0" smtClean="0">
                <a:solidFill>
                  <a:schemeClr val="tx2"/>
                </a:solidFill>
              </a:rPr>
              <a:t>Escuelas Jurídicas de verano</a:t>
            </a:r>
          </a:p>
          <a:p>
            <a:endParaRPr lang="es-E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907</Words>
  <Application>Microsoft Office PowerPoint</Application>
  <PresentationFormat>Presentación en pantalla (4:3)</PresentationFormat>
  <Paragraphs>109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Tema de Office</vt:lpstr>
      <vt:lpstr>Diapositiva 1</vt:lpstr>
      <vt:lpstr>¿QUÉ ES ELSA?</vt:lpstr>
      <vt:lpstr>¿CUÁNDO SE FUNDÓ ELSA?</vt:lpstr>
      <vt:lpstr>¿QUIÉN FORMA PARTE DE ELSA?</vt:lpstr>
      <vt:lpstr>¿CUÁL ES SU MISIÓN?</vt:lpstr>
      <vt:lpstr>¿QUÉ HACE PARA CONSEGUIR SU OBJETIVO?</vt:lpstr>
      <vt:lpstr>¿CÓMO SE ESTRUCTURA ELSA?</vt:lpstr>
      <vt:lpstr>ACTIVIDADES ACADÉMICAS</vt:lpstr>
      <vt:lpstr>SEMINARIOS Y CONFERENCIAS</vt:lpstr>
      <vt:lpstr>PRÁCTICAS PROFESIONALES (STEP)</vt:lpstr>
      <vt:lpstr>PRESIDENCIA</vt:lpstr>
      <vt:lpstr>SECRETARÍA</vt:lpstr>
      <vt:lpstr>TESORERÍA</vt:lpstr>
      <vt:lpstr>MARKETING</vt:lpstr>
      <vt:lpstr>TOMA DE DECISIONES</vt:lpstr>
      <vt:lpstr>IBERIAN FRESHERS CAMP</vt:lpstr>
      <vt:lpstr>RELACIONES INSTITUCIONALES</vt:lpstr>
      <vt:lpstr>DELEGACIONES</vt:lpstr>
      <vt:lpstr>PATRONES DE ELSA</vt:lpstr>
      <vt:lpstr>SYNERGY</vt:lpstr>
      <vt:lpstr>ELS – Sociedad de Juristas de ELSA</vt:lpstr>
      <vt:lpstr>CONTACTO</vt:lpstr>
      <vt:lpstr>CONTACTO</vt:lpstr>
      <vt:lpstr>CONTACTO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ELSA</dc:title>
  <dc:creator>belen</dc:creator>
  <cp:lastModifiedBy>belen</cp:lastModifiedBy>
  <cp:revision>16</cp:revision>
  <dcterms:created xsi:type="dcterms:W3CDTF">2012-08-16T13:34:16Z</dcterms:created>
  <dcterms:modified xsi:type="dcterms:W3CDTF">2012-08-17T15:33:17Z</dcterms:modified>
</cp:coreProperties>
</file>